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7" r:id="rId7"/>
    <p:sldId id="266" r:id="rId8"/>
    <p:sldId id="268"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FF"/>
    <a:srgbClr val="00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74" d="100"/>
          <a:sy n="74" d="100"/>
        </p:scale>
        <p:origin x="75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3/31/2016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41D2AC3-6A0B-4169-B1EA-E3AE8B351BDD}"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D4B9363-8B87-41B7-9F8E-64519CBB8F34}"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AEF5746-5284-4951-9F37-7AE924EDBCB7}"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2398B29-7265-4A65-A2A4-6703C057B7C1}"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smtClean="0"/>
              <a:t>Fare clic per modificare lo stile del titolo</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28FBA082-94DF-4C4B-A041-6624924AB0A8}" type="datetimeFigureOut">
              <a:rPr lang="en-US" dirty="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smtClean="0"/>
              <a:t>Fare clic per modificare lo stile del titolo</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27686C4-3AB5-4E0C-86CA-FB108C350AA9}" type="datetimeFigureOut">
              <a:rPr lang="en-US" dirty="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F7F47CF-67C9-420C-80A5-E2069FF0C2DF}" type="datetimeFigureOut">
              <a:rPr lang="en-US" dirty="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0C3BFE2-83B7-4B0A-B9D3-AB28331082B3}"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2EF78E3-FDA3-4D28-AAA2-0B81F349A39D}"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3/31/2016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874151" y="663102"/>
            <a:ext cx="9755187" cy="2114935"/>
          </a:xfrm>
        </p:spPr>
        <p:txBody>
          <a:bodyPr>
            <a:normAutofit fontScale="90000"/>
          </a:bodyPr>
          <a:lstStyle/>
          <a:p>
            <a:pPr algn="ctr"/>
            <a:r>
              <a:rPr lang="it-IT" dirty="0" smtClean="0">
                <a:ln w="28575">
                  <a:solidFill>
                    <a:schemeClr val="tx1"/>
                  </a:solidFill>
                </a:ln>
                <a:solidFill>
                  <a:srgbClr val="FFC000"/>
                </a:solidFill>
                <a:latin typeface="Akashi" panose="02000500000000000000" pitchFamily="2" charset="0"/>
              </a:rPr>
              <a:t/>
            </a:r>
            <a:br>
              <a:rPr lang="it-IT" dirty="0" smtClean="0">
                <a:ln w="28575">
                  <a:solidFill>
                    <a:schemeClr val="tx1"/>
                  </a:solidFill>
                </a:ln>
                <a:solidFill>
                  <a:srgbClr val="FFC000"/>
                </a:solidFill>
                <a:latin typeface="Akashi" panose="02000500000000000000" pitchFamily="2" charset="0"/>
              </a:rPr>
            </a:br>
            <a:r>
              <a:rPr lang="it-IT" dirty="0" smtClean="0">
                <a:ln w="28575">
                  <a:solidFill>
                    <a:schemeClr val="tx1"/>
                  </a:solidFill>
                </a:ln>
                <a:solidFill>
                  <a:srgbClr val="FFC000"/>
                </a:solidFill>
                <a:latin typeface="Akashi" panose="02000500000000000000" pitchFamily="2" charset="0"/>
              </a:rPr>
              <a:t>cosa </a:t>
            </a:r>
            <a:r>
              <a:rPr lang="it-IT" dirty="0" err="1" smtClean="0">
                <a:ln w="28575">
                  <a:solidFill>
                    <a:schemeClr val="tx1"/>
                  </a:solidFill>
                </a:ln>
                <a:solidFill>
                  <a:srgbClr val="FFC000"/>
                </a:solidFill>
                <a:latin typeface="Akashi" panose="02000500000000000000" pitchFamily="2" charset="0"/>
              </a:rPr>
              <a:t>e’</a:t>
            </a:r>
            <a:r>
              <a:rPr lang="it-IT" dirty="0" smtClean="0">
                <a:ln w="28575">
                  <a:solidFill>
                    <a:schemeClr val="tx1"/>
                  </a:solidFill>
                </a:ln>
                <a:solidFill>
                  <a:srgbClr val="FFC000"/>
                </a:solidFill>
                <a:latin typeface="Akashi" panose="02000500000000000000" pitchFamily="2" charset="0"/>
              </a:rPr>
              <a:t> </a:t>
            </a:r>
            <a:br>
              <a:rPr lang="it-IT" dirty="0" smtClean="0">
                <a:ln w="28575">
                  <a:solidFill>
                    <a:schemeClr val="tx1"/>
                  </a:solidFill>
                </a:ln>
                <a:solidFill>
                  <a:srgbClr val="FFC000"/>
                </a:solidFill>
                <a:latin typeface="Akashi" panose="02000500000000000000" pitchFamily="2" charset="0"/>
              </a:rPr>
            </a:br>
            <a:r>
              <a:rPr lang="it-IT" dirty="0" smtClean="0">
                <a:ln w="28575">
                  <a:solidFill>
                    <a:schemeClr val="tx1"/>
                  </a:solidFill>
                </a:ln>
                <a:solidFill>
                  <a:srgbClr val="FFC000"/>
                </a:solidFill>
                <a:latin typeface="Akashi" panose="02000500000000000000" pitchFamily="2" charset="0"/>
              </a:rPr>
              <a:t>il rischio</a:t>
            </a:r>
            <a:br>
              <a:rPr lang="it-IT" dirty="0" smtClean="0">
                <a:ln w="28575">
                  <a:solidFill>
                    <a:schemeClr val="tx1"/>
                  </a:solidFill>
                </a:ln>
                <a:solidFill>
                  <a:srgbClr val="FFC000"/>
                </a:solidFill>
                <a:latin typeface="Akashi" panose="02000500000000000000" pitchFamily="2" charset="0"/>
              </a:rPr>
            </a:br>
            <a:endParaRPr lang="it-IT" sz="2800" dirty="0">
              <a:ln>
                <a:solidFill>
                  <a:srgbClr val="002060"/>
                </a:solidFill>
              </a:ln>
            </a:endParaRPr>
          </a:p>
        </p:txBody>
      </p:sp>
      <p:sp>
        <p:nvSpPr>
          <p:cNvPr id="3" name="Sottotitolo 2"/>
          <p:cNvSpPr>
            <a:spLocks noGrp="1"/>
          </p:cNvSpPr>
          <p:nvPr>
            <p:ph type="subTitle" idx="1"/>
          </p:nvPr>
        </p:nvSpPr>
        <p:spPr>
          <a:xfrm rot="21420000">
            <a:off x="228543" y="2456182"/>
            <a:ext cx="10463378" cy="3309789"/>
          </a:xfr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lstStyle/>
          <a:p>
            <a:pPr algn="ctr"/>
            <a:r>
              <a:rPr lang="it-IT" cap="none" dirty="0" smtClean="0">
                <a:ln w="38100"/>
                <a:solidFill>
                  <a:srgbClr val="002060"/>
                </a:solidFill>
                <a:effectLst>
                  <a:outerShdw blurRad="38100" dist="25400" dir="5400000" algn="ctr" rotWithShape="0">
                    <a:srgbClr val="6E747A">
                      <a:alpha val="43000"/>
                    </a:srgbClr>
                  </a:outerShdw>
                </a:effectLst>
                <a:latin typeface="Berlin Sans FB Demi" panose="020E0802020502020306" pitchFamily="34" charset="0"/>
              </a:rPr>
              <a:t>Il valore atteso delle perdite umane, dei feriti, dei danni ai beni materiali e degli </a:t>
            </a:r>
            <a:r>
              <a:rPr lang="it-IT" cap="none" dirty="0" err="1" smtClean="0">
                <a:ln w="38100"/>
                <a:solidFill>
                  <a:srgbClr val="002060"/>
                </a:solidFill>
                <a:effectLst>
                  <a:outerShdw blurRad="38100" dist="25400" dir="5400000" algn="ctr" rotWithShape="0">
                    <a:srgbClr val="6E747A">
                      <a:alpha val="43000"/>
                    </a:srgbClr>
                  </a:outerShdw>
                </a:effectLst>
                <a:latin typeface="Berlin Sans FB Demi" panose="020E0802020502020306" pitchFamily="34" charset="0"/>
              </a:rPr>
              <a:t>scolvolgimenti</a:t>
            </a:r>
            <a:r>
              <a:rPr lang="it-IT" cap="none" dirty="0" smtClean="0">
                <a:ln w="38100"/>
                <a:solidFill>
                  <a:srgbClr val="002060"/>
                </a:solidFill>
                <a:effectLst>
                  <a:outerShdw blurRad="38100" dist="25400" dir="5400000" algn="ctr" rotWithShape="0">
                    <a:srgbClr val="6E747A">
                      <a:alpha val="43000"/>
                    </a:srgbClr>
                  </a:outerShdw>
                </a:effectLst>
                <a:latin typeface="Berlin Sans FB Demi" panose="020E0802020502020306" pitchFamily="34" charset="0"/>
              </a:rPr>
              <a:t> alle </a:t>
            </a:r>
            <a:r>
              <a:rPr lang="it-IT" cap="none" dirty="0" err="1" smtClean="0">
                <a:ln w="38100"/>
                <a:solidFill>
                  <a:srgbClr val="002060"/>
                </a:solidFill>
                <a:effectLst>
                  <a:outerShdw blurRad="38100" dist="25400" dir="5400000" algn="ctr" rotWithShape="0">
                    <a:srgbClr val="6E747A">
                      <a:alpha val="43000"/>
                    </a:srgbClr>
                  </a:outerShdw>
                </a:effectLst>
                <a:latin typeface="Berlin Sans FB Demi" panose="020E0802020502020306" pitchFamily="34" charset="0"/>
              </a:rPr>
              <a:t>attivita’</a:t>
            </a:r>
            <a:r>
              <a:rPr lang="it-IT" cap="none" dirty="0" smtClean="0">
                <a:ln w="38100"/>
                <a:solidFill>
                  <a:srgbClr val="002060"/>
                </a:solidFill>
                <a:effectLst>
                  <a:outerShdw blurRad="38100" dist="25400" dir="5400000" algn="ctr" rotWithShape="0">
                    <a:srgbClr val="6E747A">
                      <a:alpha val="43000"/>
                    </a:srgbClr>
                  </a:outerShdw>
                </a:effectLst>
                <a:latin typeface="Berlin Sans FB Demi" panose="020E0802020502020306" pitchFamily="34" charset="0"/>
              </a:rPr>
              <a:t> economiche di un centro abitato, dovute al verificarsi di un particolare evento calamitoso</a:t>
            </a:r>
            <a:endParaRPr lang="it-IT" cap="none" dirty="0">
              <a:ln w="38100"/>
              <a:solidFill>
                <a:srgbClr val="002060"/>
              </a:solidFill>
              <a:effectLst>
                <a:outerShdw blurRad="38100" dist="25400" dir="5400000" algn="ctr" rotWithShape="0">
                  <a:srgbClr val="6E747A">
                    <a:alpha val="43000"/>
                  </a:srgbClr>
                </a:outerShdw>
              </a:effectLst>
              <a:latin typeface="Berlin Sans FB Demi" panose="020E0802020502020306" pitchFamily="34" charset="0"/>
            </a:endParaRPr>
          </a:p>
        </p:txBody>
      </p:sp>
      <p:pic>
        <p:nvPicPr>
          <p:cNvPr id="1028" name="Picture 4" descr="Risultati immagini per incen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69" y="4668067"/>
            <a:ext cx="2394227" cy="9812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www.manualeidraulico.it/casa_allag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58" y="409277"/>
            <a:ext cx="2362338" cy="19122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http://3.bp.blogspot.com/_Ti4ZBq0PynM/TK4dbroazRI/AAAAAAAAACE/GD6W49oPgAM/s1600/tossich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046" y="51769"/>
            <a:ext cx="1595952" cy="1313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8" name="Picture 14" descr="http://www.meteoweb.eu/wp-content/uploads/2014/04/terremoto-6aprile-abruzz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526" y="4009554"/>
            <a:ext cx="2792991" cy="1881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scene3d>
              <a:camera prst="orthographicFront"/>
              <a:lightRig rig="threePt" dir="t"/>
            </a:scene3d>
            <a:sp3d extrusionH="57150">
              <a:bevelT w="38100" h="38100"/>
            </a:sp3d>
          </a:bodyPr>
          <a:lstStyle/>
          <a:p>
            <a:pPr algn="ctr"/>
            <a:r>
              <a:rPr lang="it-IT" dirty="0" smtClean="0">
                <a:ln>
                  <a:solidFill>
                    <a:srgbClr val="002060"/>
                  </a:solidFill>
                </a:ln>
                <a:solidFill>
                  <a:srgbClr val="00B050"/>
                </a:solidFill>
              </a:rPr>
              <a:t>La previsione</a:t>
            </a:r>
            <a:br>
              <a:rPr lang="it-IT" dirty="0" smtClean="0">
                <a:ln>
                  <a:solidFill>
                    <a:srgbClr val="002060"/>
                  </a:solidFill>
                </a:ln>
                <a:solidFill>
                  <a:srgbClr val="00B050"/>
                </a:solidFill>
              </a:rPr>
            </a:br>
            <a:r>
              <a:rPr lang="it-IT" sz="2200" dirty="0">
                <a:ln>
                  <a:solidFill>
                    <a:srgbClr val="002060"/>
                  </a:solidFill>
                </a:ln>
                <a:solidFill>
                  <a:srgbClr val="00B050"/>
                </a:solidFill>
                <a:latin typeface="Berlin Sans FB Demi" panose="020E0802020502020306" pitchFamily="34" charset="0"/>
              </a:rPr>
              <a:t> </a:t>
            </a:r>
            <a:r>
              <a:rPr lang="it-IT" sz="2200" dirty="0" smtClean="0">
                <a:ln>
                  <a:solidFill>
                    <a:srgbClr val="002060"/>
                  </a:solidFill>
                </a:ln>
                <a:solidFill>
                  <a:srgbClr val="00B050"/>
                </a:solidFill>
                <a:latin typeface="Berlin Sans FB Demi" panose="020E0802020502020306" pitchFamily="34" charset="0"/>
              </a:rPr>
              <a:t>consiste nelle </a:t>
            </a:r>
            <a:r>
              <a:rPr lang="it-IT" sz="2200" dirty="0" err="1" smtClean="0">
                <a:ln>
                  <a:solidFill>
                    <a:srgbClr val="002060"/>
                  </a:solidFill>
                </a:ln>
                <a:solidFill>
                  <a:srgbClr val="00B050"/>
                </a:solidFill>
                <a:latin typeface="Berlin Sans FB Demi" panose="020E0802020502020306" pitchFamily="34" charset="0"/>
              </a:rPr>
              <a:t>attivita’</a:t>
            </a:r>
            <a:r>
              <a:rPr lang="it-IT" sz="2200" dirty="0" smtClean="0">
                <a:ln>
                  <a:solidFill>
                    <a:srgbClr val="002060"/>
                  </a:solidFill>
                </a:ln>
                <a:solidFill>
                  <a:srgbClr val="00B050"/>
                </a:solidFill>
                <a:latin typeface="Berlin Sans FB Demi" panose="020E0802020502020306" pitchFamily="34" charset="0"/>
              </a:rPr>
              <a:t> di studio per  determinare   le cause  dei fenomeni calamitosi, la loro </a:t>
            </a:r>
            <a:r>
              <a:rPr lang="it-IT" sz="2200" dirty="0" err="1" smtClean="0">
                <a:ln>
                  <a:solidFill>
                    <a:srgbClr val="002060"/>
                  </a:solidFill>
                </a:ln>
                <a:solidFill>
                  <a:srgbClr val="00B050"/>
                </a:solidFill>
                <a:latin typeface="Berlin Sans FB Demi" panose="020E0802020502020306" pitchFamily="34" charset="0"/>
              </a:rPr>
              <a:t>intensita’</a:t>
            </a:r>
            <a:r>
              <a:rPr lang="it-IT" sz="2200" dirty="0" smtClean="0">
                <a:ln>
                  <a:solidFill>
                    <a:srgbClr val="002060"/>
                  </a:solidFill>
                </a:ln>
                <a:solidFill>
                  <a:srgbClr val="00B050"/>
                </a:solidFill>
                <a:latin typeface="Berlin Sans FB Demi" panose="020E0802020502020306" pitchFamily="34" charset="0"/>
              </a:rPr>
              <a:t>, le zone del territorio vulnerabili, ovvero, quali eventi possono manifestarsi sul territorio e quali danni possono provocare</a:t>
            </a:r>
            <a:br>
              <a:rPr lang="it-IT" sz="2200" dirty="0" smtClean="0">
                <a:ln>
                  <a:solidFill>
                    <a:srgbClr val="002060"/>
                  </a:solidFill>
                </a:ln>
                <a:solidFill>
                  <a:srgbClr val="00B050"/>
                </a:solidFill>
                <a:latin typeface="Berlin Sans FB Demi" panose="020E0802020502020306" pitchFamily="34" charset="0"/>
              </a:rPr>
            </a:br>
            <a:r>
              <a:rPr lang="it-IT" sz="2200" dirty="0" smtClean="0">
                <a:ln>
                  <a:solidFill>
                    <a:srgbClr val="002060"/>
                  </a:solidFill>
                </a:ln>
                <a:solidFill>
                  <a:srgbClr val="00B050"/>
                </a:solidFill>
                <a:latin typeface="Berlin Sans FB Demi" panose="020E0802020502020306" pitchFamily="34" charset="0"/>
              </a:rPr>
              <a:t/>
            </a:r>
            <a:br>
              <a:rPr lang="it-IT" sz="2200" dirty="0" smtClean="0">
                <a:ln>
                  <a:solidFill>
                    <a:srgbClr val="002060"/>
                  </a:solidFill>
                </a:ln>
                <a:solidFill>
                  <a:srgbClr val="00B050"/>
                </a:solidFill>
                <a:latin typeface="Berlin Sans FB Demi" panose="020E0802020502020306" pitchFamily="34" charset="0"/>
              </a:rPr>
            </a:br>
            <a:r>
              <a:rPr lang="it-IT" sz="6700" dirty="0">
                <a:ln>
                  <a:solidFill>
                    <a:srgbClr val="002060"/>
                  </a:solidFill>
                </a:ln>
                <a:solidFill>
                  <a:srgbClr val="FF0000"/>
                </a:solidFill>
              </a:rPr>
              <a:t>La prevenzione</a:t>
            </a:r>
          </a:p>
        </p:txBody>
      </p:sp>
      <p:sp>
        <p:nvSpPr>
          <p:cNvPr id="3" name="Sottotitolo 2"/>
          <p:cNvSpPr>
            <a:spLocks noGrp="1"/>
          </p:cNvSpPr>
          <p:nvPr>
            <p:ph type="subTitle" idx="1"/>
          </p:nvPr>
        </p:nvSpPr>
        <p:spPr>
          <a:xfrm rot="21420000">
            <a:off x="763982" y="3510946"/>
            <a:ext cx="10014691" cy="2088308"/>
          </a:xfrm>
          <a:solidFill>
            <a:srgbClr val="FFC000"/>
          </a:solidFill>
        </p:spPr>
        <p:txBody>
          <a:bodyPr/>
          <a:lstStyle/>
          <a:p>
            <a:pPr algn="ctr"/>
            <a:r>
              <a:rPr lang="it-IT" sz="2000" dirty="0" smtClean="0">
                <a:ln>
                  <a:solidFill>
                    <a:srgbClr val="002060"/>
                  </a:solidFill>
                </a:ln>
                <a:solidFill>
                  <a:srgbClr val="002060"/>
                </a:solidFill>
                <a:latin typeface="Aharoni" panose="02010803020104030203" pitchFamily="2" charset="-79"/>
                <a:cs typeface="Aharoni" panose="02010803020104030203" pitchFamily="2" charset="-79"/>
              </a:rPr>
              <a:t>Consiste invece in tutte quelle </a:t>
            </a:r>
            <a:r>
              <a:rPr lang="it-IT" sz="2000" dirty="0" err="1" smtClean="0">
                <a:ln>
                  <a:solidFill>
                    <a:srgbClr val="002060"/>
                  </a:solidFill>
                </a:ln>
                <a:solidFill>
                  <a:srgbClr val="002060"/>
                </a:solidFill>
                <a:latin typeface="Aharoni" panose="02010803020104030203" pitchFamily="2" charset="-79"/>
                <a:cs typeface="Aharoni" panose="02010803020104030203" pitchFamily="2" charset="-79"/>
              </a:rPr>
              <a:t>attivita’</a:t>
            </a:r>
            <a:r>
              <a:rPr lang="it-IT" sz="2000" dirty="0" smtClean="0">
                <a:ln>
                  <a:solidFill>
                    <a:srgbClr val="002060"/>
                  </a:solidFill>
                </a:ln>
                <a:solidFill>
                  <a:srgbClr val="002060"/>
                </a:solidFill>
                <a:latin typeface="Aharoni" panose="02010803020104030203" pitchFamily="2" charset="-79"/>
                <a:cs typeface="Aharoni" panose="02010803020104030203" pitchFamily="2" charset="-79"/>
              </a:rPr>
              <a:t> volte ad evitare, o comunque a ridurre il </a:t>
            </a:r>
            <a:r>
              <a:rPr lang="it-IT" sz="2000" dirty="0" err="1" smtClean="0">
                <a:ln>
                  <a:solidFill>
                    <a:srgbClr val="002060"/>
                  </a:solidFill>
                </a:ln>
                <a:solidFill>
                  <a:srgbClr val="002060"/>
                </a:solidFill>
                <a:latin typeface="Aharoni" panose="02010803020104030203" pitchFamily="2" charset="-79"/>
                <a:cs typeface="Aharoni" panose="02010803020104030203" pitchFamily="2" charset="-79"/>
              </a:rPr>
              <a:t>piu’</a:t>
            </a:r>
            <a:r>
              <a:rPr lang="it-IT" sz="2000" dirty="0" smtClean="0">
                <a:ln>
                  <a:solidFill>
                    <a:srgbClr val="002060"/>
                  </a:solidFill>
                </a:ln>
                <a:solidFill>
                  <a:srgbClr val="002060"/>
                </a:solidFill>
                <a:latin typeface="Aharoni" panose="02010803020104030203" pitchFamily="2" charset="-79"/>
                <a:cs typeface="Aharoni" panose="02010803020104030203" pitchFamily="2" charset="-79"/>
              </a:rPr>
              <a:t> possibile, la </a:t>
            </a:r>
            <a:r>
              <a:rPr lang="it-IT" sz="2000" dirty="0" err="1" smtClean="0">
                <a:ln>
                  <a:solidFill>
                    <a:srgbClr val="002060"/>
                  </a:solidFill>
                </a:ln>
                <a:solidFill>
                  <a:srgbClr val="002060"/>
                </a:solidFill>
                <a:latin typeface="Aharoni" panose="02010803020104030203" pitchFamily="2" charset="-79"/>
                <a:cs typeface="Aharoni" panose="02010803020104030203" pitchFamily="2" charset="-79"/>
              </a:rPr>
              <a:t>possibilita’</a:t>
            </a:r>
            <a:r>
              <a:rPr lang="it-IT" sz="2000" dirty="0" smtClean="0">
                <a:ln>
                  <a:solidFill>
                    <a:srgbClr val="002060"/>
                  </a:solidFill>
                </a:ln>
                <a:solidFill>
                  <a:srgbClr val="002060"/>
                </a:solidFill>
                <a:latin typeface="Aharoni" panose="02010803020104030203" pitchFamily="2" charset="-79"/>
                <a:cs typeface="Aharoni" panose="02010803020104030203" pitchFamily="2" charset="-79"/>
              </a:rPr>
              <a:t> che si verifichino danni conseguenti  al manifestarsi di un evento calamitoso</a:t>
            </a:r>
            <a:endParaRPr lang="it-IT" sz="2000" dirty="0">
              <a:ln>
                <a:solidFill>
                  <a:srgbClr val="002060"/>
                </a:solidFill>
              </a:ln>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00274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873867" y="663110"/>
            <a:ext cx="9755187" cy="2104095"/>
          </a:xfrm>
        </p:spPr>
        <p:txBody>
          <a:bodyPr>
            <a:normAutofit fontScale="90000"/>
          </a:bodyPr>
          <a:lstStyle/>
          <a:p>
            <a:pPr algn="ctr"/>
            <a:r>
              <a:rPr lang="it-IT" dirty="0" smtClean="0">
                <a:latin typeface="Bradley Hand ITC" panose="03070402050302030203" pitchFamily="66" charset="0"/>
              </a:rPr>
              <a:t>Tipi di rischi</a:t>
            </a:r>
            <a:br>
              <a:rPr lang="it-IT" dirty="0" smtClean="0">
                <a:latin typeface="Bradley Hand ITC" panose="03070402050302030203" pitchFamily="66" charset="0"/>
              </a:rPr>
            </a:br>
            <a:endParaRPr lang="it-IT" dirty="0">
              <a:latin typeface="Bradley Hand ITC" panose="03070402050302030203" pitchFamily="66" charset="0"/>
            </a:endParaRPr>
          </a:p>
        </p:txBody>
      </p:sp>
      <p:sp>
        <p:nvSpPr>
          <p:cNvPr id="3" name="Sottotitolo 2"/>
          <p:cNvSpPr>
            <a:spLocks noGrp="1"/>
          </p:cNvSpPr>
          <p:nvPr>
            <p:ph type="subTitle" idx="1"/>
          </p:nvPr>
        </p:nvSpPr>
        <p:spPr>
          <a:xfrm rot="21420000">
            <a:off x="8253947" y="8997913"/>
            <a:ext cx="6692449" cy="874197"/>
          </a:xfrm>
        </p:spPr>
        <p:txBody>
          <a:bodyPr/>
          <a:lstStyle/>
          <a:p>
            <a:pPr algn="ctr"/>
            <a:endParaRPr lang="it-IT" sz="2000" dirty="0">
              <a:solidFill>
                <a:schemeClr val="tx1"/>
              </a:solidFill>
              <a:latin typeface="Britannic Bold" panose="020B0903060703020204" pitchFamily="34" charset="0"/>
            </a:endParaRPr>
          </a:p>
        </p:txBody>
      </p:sp>
      <p:sp>
        <p:nvSpPr>
          <p:cNvPr id="5" name="Ovale 4"/>
          <p:cNvSpPr/>
          <p:nvPr/>
        </p:nvSpPr>
        <p:spPr>
          <a:xfrm>
            <a:off x="0" y="863860"/>
            <a:ext cx="2946401" cy="1905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Aharoni" panose="02010803020104030203" pitchFamily="2" charset="-79"/>
                <a:cs typeface="Aharoni" panose="02010803020104030203" pitchFamily="2" charset="-79"/>
              </a:rPr>
              <a:t> RISCHIO SISMICO</a:t>
            </a:r>
            <a:endParaRPr lang="it-IT" dirty="0">
              <a:solidFill>
                <a:schemeClr val="tx1"/>
              </a:solidFill>
              <a:cs typeface="Arabic Typesetting" panose="03020402040406030203" pitchFamily="66" charset="-78"/>
            </a:endParaRPr>
          </a:p>
        </p:txBody>
      </p:sp>
      <p:sp>
        <p:nvSpPr>
          <p:cNvPr id="6" name="Ovale 5"/>
          <p:cNvSpPr/>
          <p:nvPr/>
        </p:nvSpPr>
        <p:spPr>
          <a:xfrm>
            <a:off x="1455450" y="2931044"/>
            <a:ext cx="2006446"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Aharoni" panose="02010803020104030203" pitchFamily="2" charset="-79"/>
                <a:cs typeface="Aharoni" panose="02010803020104030203" pitchFamily="2" charset="-79"/>
              </a:rPr>
              <a:t> RISCHIO IDRAULICO</a:t>
            </a:r>
            <a:endParaRPr lang="it-IT" dirty="0">
              <a:latin typeface="Aharoni" panose="02010803020104030203" pitchFamily="2" charset="-79"/>
              <a:cs typeface="Aharoni" panose="02010803020104030203" pitchFamily="2" charset="-79"/>
            </a:endParaRPr>
          </a:p>
        </p:txBody>
      </p:sp>
      <p:sp>
        <p:nvSpPr>
          <p:cNvPr id="7" name="Ovale 6"/>
          <p:cNvSpPr/>
          <p:nvPr/>
        </p:nvSpPr>
        <p:spPr>
          <a:xfrm>
            <a:off x="6541753" y="2768860"/>
            <a:ext cx="2936649" cy="139611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Aharoni" panose="02010803020104030203" pitchFamily="2" charset="-79"/>
                <a:cs typeface="Aharoni" panose="02010803020104030203" pitchFamily="2" charset="-79"/>
              </a:rPr>
              <a:t>RISCHIO SOSTANTE TOSSICO-NOCIVE</a:t>
            </a:r>
            <a:endParaRPr lang="it-IT" dirty="0">
              <a:solidFill>
                <a:schemeClr val="tx1"/>
              </a:solidFill>
              <a:latin typeface="Aharoni" panose="02010803020104030203" pitchFamily="2" charset="-79"/>
              <a:cs typeface="Aharoni" panose="02010803020104030203" pitchFamily="2" charset="-79"/>
            </a:endParaRPr>
          </a:p>
        </p:txBody>
      </p:sp>
      <p:sp>
        <p:nvSpPr>
          <p:cNvPr id="8" name="Ovale 7"/>
          <p:cNvSpPr/>
          <p:nvPr/>
        </p:nvSpPr>
        <p:spPr>
          <a:xfrm>
            <a:off x="8523626" y="882910"/>
            <a:ext cx="2463800" cy="1866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erlin Sans FB Demi" panose="020E0802020502020306" pitchFamily="34" charset="0"/>
              </a:rPr>
              <a:t>RISCHIO INCENDI</a:t>
            </a:r>
          </a:p>
          <a:p>
            <a:pPr algn="ctr"/>
            <a:endParaRPr lang="it-IT" dirty="0">
              <a:solidFill>
                <a:schemeClr val="tx1"/>
              </a:solidFill>
            </a:endParaRPr>
          </a:p>
        </p:txBody>
      </p:sp>
      <p:sp>
        <p:nvSpPr>
          <p:cNvPr id="4" name="Ovale 3"/>
          <p:cNvSpPr/>
          <p:nvPr/>
        </p:nvSpPr>
        <p:spPr>
          <a:xfrm>
            <a:off x="3771892" y="2743463"/>
            <a:ext cx="2459865" cy="16736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Aharoni" panose="02010803020104030203" pitchFamily="2" charset="-79"/>
                <a:cs typeface="Aharoni" panose="02010803020104030203" pitchFamily="2" charset="-79"/>
              </a:rPr>
              <a:t>IL RISCHIO DI BLACK-OUT ELETTRICO</a:t>
            </a:r>
            <a:endParaRPr lang="it-IT" dirty="0">
              <a:solidFill>
                <a:schemeClr val="tx1"/>
              </a:solidFill>
              <a:latin typeface="Aharoni" panose="02010803020104030203" pitchFamily="2" charset="-79"/>
              <a:cs typeface="Aharoni" panose="02010803020104030203" pitchFamily="2" charset="-79"/>
            </a:endParaRPr>
          </a:p>
        </p:txBody>
      </p:sp>
      <p:pic>
        <p:nvPicPr>
          <p:cNvPr id="2050" name="Picture 2" descr="http://www.icgavirate.it/wordpress/wp-content/uploads/2015/10/sicurezza-scu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656" y="4164972"/>
            <a:ext cx="3710752" cy="2583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89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324868" y="666558"/>
            <a:ext cx="10715356" cy="1865822"/>
          </a:xfrm>
        </p:spPr>
        <p:txBody>
          <a:bodyPr>
            <a:normAutofit/>
          </a:bodyPr>
          <a:lstStyle/>
          <a:p>
            <a:pPr algn="ctr"/>
            <a:r>
              <a:rPr lang="it-IT" sz="4000" dirty="0" smtClean="0">
                <a:ln w="28575">
                  <a:solidFill>
                    <a:schemeClr val="tx1"/>
                  </a:solidFill>
                </a:ln>
                <a:solidFill>
                  <a:srgbClr val="FFC000"/>
                </a:solidFill>
                <a:latin typeface="Aharoni" panose="02010803020104030203" pitchFamily="2" charset="-79"/>
                <a:cs typeface="Aharoni" panose="02010803020104030203" pitchFamily="2" charset="-79"/>
              </a:rPr>
              <a:t>Rischio idraulico</a:t>
            </a:r>
            <a:br>
              <a:rPr lang="it-IT" sz="4000" dirty="0" smtClean="0">
                <a:ln w="28575">
                  <a:solidFill>
                    <a:schemeClr val="tx1"/>
                  </a:solidFill>
                </a:ln>
                <a:solidFill>
                  <a:srgbClr val="FFC000"/>
                </a:solidFill>
                <a:latin typeface="Aharoni" panose="02010803020104030203" pitchFamily="2" charset="-79"/>
                <a:cs typeface="Aharoni" panose="02010803020104030203" pitchFamily="2" charset="-79"/>
              </a:rPr>
            </a:br>
            <a:r>
              <a:rPr lang="it-IT" sz="2400" dirty="0" smtClean="0">
                <a:latin typeface="Aharoni" panose="02010803020104030203" pitchFamily="2" charset="-79"/>
                <a:cs typeface="Aharoni" panose="02010803020104030203" pitchFamily="2" charset="-79"/>
              </a:rPr>
              <a:t> SI  intende la probabilità di subire conseguenze dannose a persone, cose ed animali in seguito all’esondazione di un corso di acqua.</a:t>
            </a:r>
            <a:endParaRPr lang="it-IT" dirty="0">
              <a:latin typeface="Aharoni" panose="02010803020104030203" pitchFamily="2" charset="-79"/>
              <a:cs typeface="Aharoni" panose="02010803020104030203" pitchFamily="2" charset="-79"/>
            </a:endParaRPr>
          </a:p>
        </p:txBody>
      </p:sp>
      <p:sp>
        <p:nvSpPr>
          <p:cNvPr id="3" name="Sottotitolo 2"/>
          <p:cNvSpPr>
            <a:spLocks noGrp="1"/>
          </p:cNvSpPr>
          <p:nvPr>
            <p:ph type="subTitle" idx="1"/>
          </p:nvPr>
        </p:nvSpPr>
        <p:spPr>
          <a:xfrm rot="21420000">
            <a:off x="490816" y="2667854"/>
            <a:ext cx="8368586" cy="3133420"/>
          </a:xfrm>
          <a:solidFill>
            <a:schemeClr val="accent5">
              <a:lumMod val="60000"/>
              <a:lumOff val="40000"/>
            </a:schemeClr>
          </a:solidFill>
        </p:spPr>
        <p:txBody>
          <a:bodyPr/>
          <a:lstStyle/>
          <a:p>
            <a:pPr algn="l"/>
            <a:r>
              <a:rPr lang="it-IT" sz="2400" dirty="0" smtClean="0">
                <a:solidFill>
                  <a:schemeClr val="accent3">
                    <a:lumMod val="50000"/>
                  </a:schemeClr>
                </a:solidFill>
                <a:latin typeface="Aharoni" panose="02010803020104030203" pitchFamily="2" charset="-79"/>
                <a:cs typeface="Aharoni" panose="02010803020104030203" pitchFamily="2" charset="-79"/>
              </a:rPr>
              <a:t>Norme di comportamento</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Chiudere il gas e staccare la corrente</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Allontanarsi in fretta verso luoghi sicuri ed elevati(piani superiori della casa o sul tetto se non si </a:t>
            </a:r>
            <a:r>
              <a:rPr lang="it-IT" sz="1400" dirty="0" err="1" smtClean="0">
                <a:solidFill>
                  <a:schemeClr val="accent3">
                    <a:lumMod val="50000"/>
                  </a:schemeClr>
                </a:solidFill>
                <a:latin typeface="Aharoni" panose="02010803020104030203" pitchFamily="2" charset="-79"/>
                <a:cs typeface="Aharoni" panose="02010803020104030203" pitchFamily="2" charset="-79"/>
              </a:rPr>
              <a:t>puo’</a:t>
            </a:r>
            <a:r>
              <a:rPr lang="it-IT" sz="1400" dirty="0" smtClean="0">
                <a:solidFill>
                  <a:schemeClr val="accent3">
                    <a:lumMod val="50000"/>
                  </a:schemeClr>
                </a:solidFill>
                <a:latin typeface="Aharoni" panose="02010803020104030203" pitchFamily="2" charset="-79"/>
                <a:cs typeface="Aharoni" panose="02010803020104030203" pitchFamily="2" charset="-79"/>
              </a:rPr>
              <a:t> uscire)</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Evitare di percorrere strade inondate  o sottopassi</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Fare attenzione ai cavi elettrici caduti e ai crolli</a:t>
            </a:r>
            <a:endParaRPr lang="it-IT" sz="1400" dirty="0">
              <a:solidFill>
                <a:schemeClr val="accent3">
                  <a:lumMod val="50000"/>
                </a:schemeClr>
              </a:solidFill>
              <a:latin typeface="Aharoni" panose="02010803020104030203" pitchFamily="2" charset="-79"/>
              <a:cs typeface="Aharoni" panose="02010803020104030203" pitchFamily="2" charset="-79"/>
            </a:endParaRPr>
          </a:p>
        </p:txBody>
      </p:sp>
      <p:pic>
        <p:nvPicPr>
          <p:cNvPr id="5124" name="Picture 4" descr="http://giffiles.alphacoders.com/303/30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23788" y="3469173"/>
            <a:ext cx="2830838" cy="330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828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296779" y="398774"/>
            <a:ext cx="10715356" cy="1329424"/>
          </a:xfrm>
        </p:spPr>
        <p:txBody>
          <a:bodyPr>
            <a:normAutofit fontScale="90000"/>
          </a:bodyPr>
          <a:lstStyle/>
          <a:p>
            <a:pPr algn="ctr"/>
            <a:r>
              <a:rPr lang="it-IT" sz="4000" dirty="0" smtClean="0">
                <a:ln w="28575">
                  <a:solidFill>
                    <a:schemeClr val="tx1"/>
                  </a:solidFill>
                </a:ln>
                <a:solidFill>
                  <a:srgbClr val="FFC000"/>
                </a:solidFill>
                <a:latin typeface="Aharoni" panose="02010803020104030203" pitchFamily="2" charset="-79"/>
                <a:cs typeface="Aharoni" panose="02010803020104030203" pitchFamily="2" charset="-79"/>
              </a:rPr>
              <a:t>Rischio sismico</a:t>
            </a:r>
            <a:br>
              <a:rPr lang="it-IT" sz="4000" dirty="0" smtClean="0">
                <a:ln w="28575">
                  <a:solidFill>
                    <a:schemeClr val="tx1"/>
                  </a:solidFill>
                </a:ln>
                <a:solidFill>
                  <a:srgbClr val="FFC000"/>
                </a:solidFill>
                <a:latin typeface="Aharoni" panose="02010803020104030203" pitchFamily="2" charset="-79"/>
                <a:cs typeface="Aharoni" panose="02010803020104030203" pitchFamily="2" charset="-79"/>
              </a:rPr>
            </a:br>
            <a:r>
              <a:rPr lang="it-IT" sz="2400" dirty="0" smtClean="0">
                <a:latin typeface="Aharoni" panose="02010803020104030203" pitchFamily="2" charset="-79"/>
                <a:cs typeface="Aharoni" panose="02010803020104030203" pitchFamily="2" charset="-79"/>
              </a:rPr>
              <a:t>il terremoto </a:t>
            </a:r>
            <a:r>
              <a:rPr lang="it-IT" sz="2400" dirty="0" err="1" smtClean="0">
                <a:latin typeface="Aharoni" panose="02010803020104030203" pitchFamily="2" charset="-79"/>
                <a:cs typeface="Aharoni" panose="02010803020104030203" pitchFamily="2" charset="-79"/>
              </a:rPr>
              <a:t>e’</a:t>
            </a:r>
            <a:r>
              <a:rPr lang="it-IT" sz="2400" dirty="0" smtClean="0">
                <a:latin typeface="Aharoni" panose="02010803020104030203" pitchFamily="2" charset="-79"/>
                <a:cs typeface="Aharoni" panose="02010803020104030203" pitchFamily="2" charset="-79"/>
              </a:rPr>
              <a:t> un evento calamitoso di cui </a:t>
            </a:r>
            <a:r>
              <a:rPr lang="it-IT" sz="2400" dirty="0" err="1" smtClean="0">
                <a:latin typeface="Aharoni" panose="02010803020104030203" pitchFamily="2" charset="-79"/>
                <a:cs typeface="Aharoni" panose="02010803020104030203" pitchFamily="2" charset="-79"/>
              </a:rPr>
              <a:t>e’</a:t>
            </a:r>
            <a:r>
              <a:rPr lang="it-IT" sz="2400" dirty="0" smtClean="0">
                <a:latin typeface="Aharoni" panose="02010803020104030203" pitchFamily="2" charset="-79"/>
                <a:cs typeface="Aharoni" panose="02010803020104030203" pitchFamily="2" charset="-79"/>
              </a:rPr>
              <a:t> difficile prevedere quando, come e dove </a:t>
            </a:r>
            <a:r>
              <a:rPr lang="it-IT" sz="2400" dirty="0" err="1" smtClean="0">
                <a:latin typeface="Aharoni" panose="02010803020104030203" pitchFamily="2" charset="-79"/>
                <a:cs typeface="Aharoni" panose="02010803020104030203" pitchFamily="2" charset="-79"/>
              </a:rPr>
              <a:t>potra’</a:t>
            </a:r>
            <a:r>
              <a:rPr lang="it-IT" sz="2400" dirty="0" smtClean="0">
                <a:latin typeface="Aharoni" panose="02010803020104030203" pitchFamily="2" charset="-79"/>
                <a:cs typeface="Aharoni" panose="02010803020104030203" pitchFamily="2" charset="-79"/>
              </a:rPr>
              <a:t> verificarsi. nei  casi  </a:t>
            </a:r>
            <a:r>
              <a:rPr lang="it-IT" sz="2400" dirty="0" err="1" smtClean="0">
                <a:latin typeface="Aharoni" panose="02010803020104030203" pitchFamily="2" charset="-79"/>
                <a:cs typeface="Aharoni" panose="02010803020104030203" pitchFamily="2" charset="-79"/>
              </a:rPr>
              <a:t>piu’</a:t>
            </a:r>
            <a:r>
              <a:rPr lang="it-IT" sz="2400" dirty="0" smtClean="0">
                <a:latin typeface="Aharoni" panose="02010803020104030203" pitchFamily="2" charset="-79"/>
                <a:cs typeface="Aharoni" panose="02010803020104030203" pitchFamily="2" charset="-79"/>
              </a:rPr>
              <a:t> gravi, il forte scuotimento della terra determina il crollo di edifici strutture.</a:t>
            </a:r>
            <a:endParaRPr lang="it-IT" dirty="0">
              <a:latin typeface="Aharoni" panose="02010803020104030203" pitchFamily="2" charset="-79"/>
              <a:cs typeface="Aharoni" panose="02010803020104030203" pitchFamily="2" charset="-79"/>
            </a:endParaRPr>
          </a:p>
        </p:txBody>
      </p:sp>
      <p:sp>
        <p:nvSpPr>
          <p:cNvPr id="3" name="Sottotitolo 2"/>
          <p:cNvSpPr>
            <a:spLocks noGrp="1"/>
          </p:cNvSpPr>
          <p:nvPr>
            <p:ph type="subTitle" idx="1"/>
          </p:nvPr>
        </p:nvSpPr>
        <p:spPr>
          <a:xfrm rot="21420000">
            <a:off x="272389" y="2212706"/>
            <a:ext cx="10996430" cy="3367000"/>
          </a:xfrm>
          <a:solidFill>
            <a:schemeClr val="accent4">
              <a:lumMod val="20000"/>
              <a:lumOff val="80000"/>
            </a:schemeClr>
          </a:solidFill>
        </p:spPr>
        <p:txBody>
          <a:bodyPr/>
          <a:lstStyle/>
          <a:p>
            <a:pPr algn="l"/>
            <a:r>
              <a:rPr lang="it-IT" sz="2400" dirty="0" smtClean="0">
                <a:solidFill>
                  <a:srgbClr val="002060"/>
                </a:solidFill>
                <a:latin typeface="Aharoni" panose="02010803020104030203" pitchFamily="2" charset="-79"/>
                <a:cs typeface="Aharoni" panose="02010803020104030203" pitchFamily="2" charset="-79"/>
              </a:rPr>
              <a:t>Norme di comportamento</a:t>
            </a:r>
          </a:p>
          <a:p>
            <a:pPr marL="342900" indent="-342900" algn="just">
              <a:buFont typeface="+mj-lt"/>
              <a:buAutoNum type="arabicPeriod"/>
            </a:pPr>
            <a:r>
              <a:rPr lang="it-IT" sz="1400" dirty="0" smtClean="0">
                <a:solidFill>
                  <a:srgbClr val="002060"/>
                </a:solidFill>
                <a:latin typeface="Aharoni" panose="02010803020104030203" pitchFamily="2" charset="-79"/>
                <a:cs typeface="Aharoni" panose="02010803020104030203" pitchFamily="2" charset="-79"/>
              </a:rPr>
              <a:t>Mantenere la calma,  uscire solo se si </a:t>
            </a:r>
            <a:r>
              <a:rPr lang="it-IT" sz="1400" dirty="0" err="1" smtClean="0">
                <a:solidFill>
                  <a:srgbClr val="002060"/>
                </a:solidFill>
                <a:latin typeface="Aharoni" panose="02010803020104030203" pitchFamily="2" charset="-79"/>
                <a:cs typeface="Aharoni" panose="02010803020104030203" pitchFamily="2" charset="-79"/>
              </a:rPr>
              <a:t>e’</a:t>
            </a:r>
            <a:r>
              <a:rPr lang="it-IT" sz="1400" dirty="0" smtClean="0">
                <a:solidFill>
                  <a:srgbClr val="002060"/>
                </a:solidFill>
                <a:latin typeface="Aharoni" panose="02010803020104030203" pitchFamily="2" charset="-79"/>
                <a:cs typeface="Aharoni" panose="02010803020104030203" pitchFamily="2" charset="-79"/>
              </a:rPr>
              <a:t> vicinissimi alla porta di uscita</a:t>
            </a:r>
          </a:p>
          <a:p>
            <a:pPr marL="342900" indent="-342900" algn="just">
              <a:buFont typeface="+mj-lt"/>
              <a:buAutoNum type="arabicPeriod"/>
            </a:pPr>
            <a:r>
              <a:rPr lang="it-IT" sz="1400" dirty="0" smtClean="0">
                <a:solidFill>
                  <a:srgbClr val="002060"/>
                </a:solidFill>
                <a:latin typeface="Aharoni" panose="02010803020104030203" pitchFamily="2" charset="-79"/>
                <a:cs typeface="Aharoni" panose="02010803020104030203" pitchFamily="2" charset="-79"/>
              </a:rPr>
              <a:t>cercare il posto </a:t>
            </a:r>
            <a:r>
              <a:rPr lang="it-IT" sz="1400" dirty="0" err="1" smtClean="0">
                <a:solidFill>
                  <a:srgbClr val="002060"/>
                </a:solidFill>
                <a:latin typeface="Aharoni" panose="02010803020104030203" pitchFamily="2" charset="-79"/>
                <a:cs typeface="Aharoni" panose="02010803020104030203" pitchFamily="2" charset="-79"/>
              </a:rPr>
              <a:t>piu’</a:t>
            </a:r>
            <a:r>
              <a:rPr lang="it-IT" sz="1400" dirty="0" smtClean="0">
                <a:solidFill>
                  <a:srgbClr val="002060"/>
                </a:solidFill>
                <a:latin typeface="Aharoni" panose="02010803020104030203" pitchFamily="2" charset="-79"/>
                <a:cs typeface="Aharoni" panose="02010803020104030203" pitchFamily="2" charset="-79"/>
              </a:rPr>
              <a:t> sicuro dell’ambiente in cui ci si trova  e Mettersi al sicuro, da tutto ciò che può cadere addosso, sotto gli elementi </a:t>
            </a:r>
            <a:r>
              <a:rPr lang="it-IT" sz="1400" dirty="0" err="1" smtClean="0">
                <a:solidFill>
                  <a:srgbClr val="002060"/>
                </a:solidFill>
                <a:latin typeface="Aharoni" panose="02010803020104030203" pitchFamily="2" charset="-79"/>
                <a:cs typeface="Aharoni" panose="02010803020104030203" pitchFamily="2" charset="-79"/>
              </a:rPr>
              <a:t>piu’</a:t>
            </a:r>
            <a:r>
              <a:rPr lang="it-IT" sz="1400" dirty="0" smtClean="0">
                <a:solidFill>
                  <a:srgbClr val="002060"/>
                </a:solidFill>
                <a:latin typeface="Aharoni" panose="02010803020104030203" pitchFamily="2" charset="-79"/>
                <a:cs typeface="Aharoni" panose="02010803020104030203" pitchFamily="2" charset="-79"/>
              </a:rPr>
              <a:t> solidi dell’edificio, questi sono: le pareti portanti, gli architravi, i vani delle porte e gli angoli in generale oppure collocarsi sotto robusti tavoli o letti.</a:t>
            </a:r>
          </a:p>
          <a:p>
            <a:pPr marL="342900" indent="-342900" algn="just">
              <a:buFont typeface="+mj-lt"/>
              <a:buAutoNum type="arabicPeriod"/>
            </a:pPr>
            <a:r>
              <a:rPr lang="it-IT" sz="1400" dirty="0" smtClean="0">
                <a:solidFill>
                  <a:srgbClr val="002060"/>
                </a:solidFill>
                <a:latin typeface="Aharoni" panose="02010803020104030203" pitchFamily="2" charset="-79"/>
                <a:cs typeface="Aharoni" panose="02010803020104030203" pitchFamily="2" charset="-79"/>
              </a:rPr>
              <a:t>Se si </a:t>
            </a:r>
            <a:r>
              <a:rPr lang="it-IT" sz="1400" dirty="0" err="1" smtClean="0">
                <a:solidFill>
                  <a:srgbClr val="002060"/>
                </a:solidFill>
                <a:latin typeface="Aharoni" panose="02010803020104030203" pitchFamily="2" charset="-79"/>
                <a:cs typeface="Aharoni" panose="02010803020104030203" pitchFamily="2" charset="-79"/>
              </a:rPr>
              <a:t>e’</a:t>
            </a:r>
            <a:r>
              <a:rPr lang="it-IT" sz="1400" dirty="0" smtClean="0">
                <a:solidFill>
                  <a:srgbClr val="002060"/>
                </a:solidFill>
                <a:latin typeface="Aharoni" panose="02010803020104030203" pitchFamily="2" charset="-79"/>
                <a:cs typeface="Aharoni" panose="02010803020104030203" pitchFamily="2" charset="-79"/>
              </a:rPr>
              <a:t> all’esterno bisogna stare attenti a tutto ciò che </a:t>
            </a:r>
            <a:r>
              <a:rPr lang="it-IT" sz="1400" dirty="0" err="1" smtClean="0">
                <a:solidFill>
                  <a:srgbClr val="002060"/>
                </a:solidFill>
                <a:latin typeface="Aharoni" panose="02010803020104030203" pitchFamily="2" charset="-79"/>
                <a:cs typeface="Aharoni" panose="02010803020104030203" pitchFamily="2" charset="-79"/>
              </a:rPr>
              <a:t>puo’</a:t>
            </a:r>
            <a:r>
              <a:rPr lang="it-IT" sz="1400" dirty="0" smtClean="0">
                <a:solidFill>
                  <a:srgbClr val="002060"/>
                </a:solidFill>
                <a:latin typeface="Aharoni" panose="02010803020104030203" pitchFamily="2" charset="-79"/>
                <a:cs typeface="Aharoni" panose="02010803020104030203" pitchFamily="2" charset="-79"/>
              </a:rPr>
              <a:t> crollare per avere protezione adeguata bisogna posizionarsi sotto l’Architrave di un portone</a:t>
            </a:r>
          </a:p>
          <a:p>
            <a:pPr algn="l"/>
            <a:endParaRPr lang="it-IT" sz="1400" dirty="0" smtClean="0">
              <a:solidFill>
                <a:schemeClr val="accent3">
                  <a:lumMod val="50000"/>
                </a:schemeClr>
              </a:solidFill>
              <a:latin typeface="Aharoni" panose="02010803020104030203" pitchFamily="2" charset="-79"/>
              <a:cs typeface="Aharoni" panose="02010803020104030203" pitchFamily="2" charset="-79"/>
            </a:endParaRPr>
          </a:p>
        </p:txBody>
      </p:sp>
      <p:pic>
        <p:nvPicPr>
          <p:cNvPr id="1026" name="Picture 2" descr="http://www.ic9bo.it/joomla/images/stories/terrem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56" y="4452012"/>
            <a:ext cx="3495873" cy="2405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51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324868" y="666558"/>
            <a:ext cx="10715356" cy="1865822"/>
          </a:xfrm>
        </p:spPr>
        <p:txBody>
          <a:bodyPr>
            <a:normAutofit fontScale="90000"/>
          </a:bodyPr>
          <a:lstStyle/>
          <a:p>
            <a:pPr algn="ctr"/>
            <a:r>
              <a:rPr lang="it-IT" sz="4000" dirty="0" smtClean="0">
                <a:ln w="28575">
                  <a:solidFill>
                    <a:schemeClr val="tx1"/>
                  </a:solidFill>
                </a:ln>
                <a:solidFill>
                  <a:srgbClr val="FFC000"/>
                </a:solidFill>
                <a:latin typeface="Aharoni" panose="02010803020104030203" pitchFamily="2" charset="-79"/>
                <a:cs typeface="Aharoni" panose="02010803020104030203" pitchFamily="2" charset="-79"/>
              </a:rPr>
              <a:t>Rischio sostanze tossico-nocive</a:t>
            </a:r>
            <a:br>
              <a:rPr lang="it-IT" sz="4000" dirty="0" smtClean="0">
                <a:ln w="28575">
                  <a:solidFill>
                    <a:schemeClr val="tx1"/>
                  </a:solidFill>
                </a:ln>
                <a:solidFill>
                  <a:srgbClr val="FFC000"/>
                </a:solidFill>
                <a:latin typeface="Aharoni" panose="02010803020104030203" pitchFamily="2" charset="-79"/>
                <a:cs typeface="Aharoni" panose="02010803020104030203" pitchFamily="2" charset="-79"/>
              </a:rPr>
            </a:br>
            <a:r>
              <a:rPr lang="it-IT" sz="2400" dirty="0" smtClean="0">
                <a:latin typeface="Aharoni" panose="02010803020104030203" pitchFamily="2" charset="-79"/>
                <a:cs typeface="Aharoni" panose="02010803020104030203" pitchFamily="2" charset="-79"/>
              </a:rPr>
              <a:t>il trasporto  di sostanze  pericolose </a:t>
            </a:r>
            <a:r>
              <a:rPr lang="it-IT" sz="2400" dirty="0" err="1" smtClean="0">
                <a:latin typeface="Aharoni" panose="02010803020104030203" pitchFamily="2" charset="-79"/>
                <a:cs typeface="Aharoni" panose="02010803020104030203" pitchFamily="2" charset="-79"/>
              </a:rPr>
              <a:t>e’</a:t>
            </a:r>
            <a:r>
              <a:rPr lang="it-IT" sz="2400" dirty="0" smtClean="0">
                <a:latin typeface="Aharoni" panose="02010803020104030203" pitchFamily="2" charset="-79"/>
                <a:cs typeface="Aharoni" panose="02010803020104030203" pitchFamily="2" charset="-79"/>
              </a:rPr>
              <a:t> un evento non prevedibile  basti pensare al solo trasporto di gas </a:t>
            </a:r>
            <a:r>
              <a:rPr lang="it-IT" sz="2400" dirty="0" err="1" smtClean="0">
                <a:latin typeface="Aharoni" panose="02010803020104030203" pitchFamily="2" charset="-79"/>
                <a:cs typeface="Aharoni" panose="02010803020104030203" pitchFamily="2" charset="-79"/>
              </a:rPr>
              <a:t>gpl</a:t>
            </a:r>
            <a:r>
              <a:rPr lang="it-IT" sz="2400" dirty="0" smtClean="0">
                <a:latin typeface="Aharoni" panose="02010803020104030203" pitchFamily="2" charset="-79"/>
                <a:cs typeface="Aharoni" panose="02010803020104030203" pitchFamily="2" charset="-79"/>
              </a:rPr>
              <a:t> in autobotte per il rifornimento dei serbatoi ad uso privato per riscaldamento</a:t>
            </a:r>
            <a:endParaRPr lang="it-IT" dirty="0">
              <a:latin typeface="Aharoni" panose="02010803020104030203" pitchFamily="2" charset="-79"/>
              <a:cs typeface="Aharoni" panose="02010803020104030203" pitchFamily="2" charset="-79"/>
            </a:endParaRPr>
          </a:p>
        </p:txBody>
      </p:sp>
      <p:sp>
        <p:nvSpPr>
          <p:cNvPr id="3" name="Sottotitolo 2"/>
          <p:cNvSpPr>
            <a:spLocks noGrp="1"/>
          </p:cNvSpPr>
          <p:nvPr>
            <p:ph type="subTitle" idx="1"/>
          </p:nvPr>
        </p:nvSpPr>
        <p:spPr>
          <a:xfrm rot="21420000">
            <a:off x="255254" y="2585713"/>
            <a:ext cx="10497283" cy="2953983"/>
          </a:xfrm>
          <a:solidFill>
            <a:srgbClr val="FFFF99"/>
          </a:solidFill>
        </p:spPr>
        <p:txBody>
          <a:bodyPr/>
          <a:lstStyle/>
          <a:p>
            <a:pPr algn="l"/>
            <a:r>
              <a:rPr lang="it-IT" sz="2400" dirty="0" smtClean="0">
                <a:solidFill>
                  <a:srgbClr val="002060"/>
                </a:solidFill>
                <a:latin typeface="Aharoni" panose="02010803020104030203" pitchFamily="2" charset="-79"/>
                <a:cs typeface="Aharoni" panose="02010803020104030203" pitchFamily="2" charset="-79"/>
              </a:rPr>
              <a:t>Norme di comportamento</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Mantenersi sintonizzati mediante radio tv o altri dispositivi  indicati dall’autorità per avere informazioni in tempo reale</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Sigillare </a:t>
            </a:r>
            <a:r>
              <a:rPr lang="it-IT" sz="1400" dirty="0">
                <a:solidFill>
                  <a:schemeClr val="accent3">
                    <a:lumMod val="50000"/>
                  </a:schemeClr>
                </a:solidFill>
                <a:latin typeface="Aharoni" panose="02010803020104030203" pitchFamily="2" charset="-79"/>
                <a:cs typeface="Aharoni" panose="02010803020104030203" pitchFamily="2" charset="-79"/>
              </a:rPr>
              <a:t> </a:t>
            </a:r>
            <a:r>
              <a:rPr lang="it-IT" sz="1400" dirty="0" smtClean="0">
                <a:solidFill>
                  <a:schemeClr val="accent3">
                    <a:lumMod val="50000"/>
                  </a:schemeClr>
                </a:solidFill>
                <a:latin typeface="Aharoni" panose="02010803020104030203" pitchFamily="2" charset="-79"/>
                <a:cs typeface="Aharoni" panose="02010803020104030203" pitchFamily="2" charset="-79"/>
              </a:rPr>
              <a:t>con nastro adesivo o tamponare  con panni bagnati le fessure degli </a:t>
            </a:r>
            <a:r>
              <a:rPr lang="it-IT" sz="1400" dirty="0" err="1" smtClean="0">
                <a:solidFill>
                  <a:schemeClr val="accent3">
                    <a:lumMod val="50000"/>
                  </a:schemeClr>
                </a:solidFill>
                <a:latin typeface="Aharoni" panose="02010803020104030203" pitchFamily="2" charset="-79"/>
                <a:cs typeface="Aharoni" panose="02010803020104030203" pitchFamily="2" charset="-79"/>
              </a:rPr>
              <a:t>stipidi</a:t>
            </a:r>
            <a:r>
              <a:rPr lang="it-IT" sz="1400" dirty="0" smtClean="0">
                <a:solidFill>
                  <a:schemeClr val="accent3">
                    <a:lumMod val="50000"/>
                  </a:schemeClr>
                </a:solidFill>
                <a:latin typeface="Aharoni" panose="02010803020104030203" pitchFamily="2" charset="-79"/>
                <a:cs typeface="Aharoni" panose="02010803020104030203" pitchFamily="2" charset="-79"/>
              </a:rPr>
              <a:t> delle finestre e  delle porte e lo spazio tra porte e pavimento</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Se il rifugio </a:t>
            </a:r>
            <a:r>
              <a:rPr lang="it-IT" sz="1400" dirty="0" err="1" smtClean="0">
                <a:solidFill>
                  <a:schemeClr val="accent3">
                    <a:lumMod val="50000"/>
                  </a:schemeClr>
                </a:solidFill>
                <a:latin typeface="Aharoni" panose="02010803020104030203" pitchFamily="2" charset="-79"/>
                <a:cs typeface="Aharoni" panose="02010803020104030203" pitchFamily="2" charset="-79"/>
              </a:rPr>
              <a:t>e’</a:t>
            </a:r>
            <a:r>
              <a:rPr lang="it-IT" sz="1400" dirty="0" smtClean="0">
                <a:solidFill>
                  <a:schemeClr val="accent3">
                    <a:lumMod val="50000"/>
                  </a:schemeClr>
                </a:solidFill>
                <a:latin typeface="Aharoni" panose="02010803020104030203" pitchFamily="2" charset="-79"/>
                <a:cs typeface="Aharoni" panose="02010803020104030203" pitchFamily="2" charset="-79"/>
              </a:rPr>
              <a:t> costituito da un bagno tenere la doccia aperta  per dilavare l’aria interna</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In caso di necessità tenere un panno bagnato sugli occhi e davanti al naso e alla bocca</a:t>
            </a:r>
          </a:p>
          <a:p>
            <a:pPr marL="342900" indent="-342900" algn="l">
              <a:buFont typeface="+mj-lt"/>
              <a:buAutoNum type="arabicPeriod"/>
            </a:pPr>
            <a:r>
              <a:rPr lang="it-IT" sz="1400" dirty="0" smtClean="0">
                <a:solidFill>
                  <a:schemeClr val="accent3">
                    <a:lumMod val="50000"/>
                  </a:schemeClr>
                </a:solidFill>
                <a:latin typeface="Aharoni" panose="02010803020104030203" pitchFamily="2" charset="-79"/>
                <a:cs typeface="Aharoni" panose="02010803020104030203" pitchFamily="2" charset="-79"/>
              </a:rPr>
              <a:t>Al cessato allarme areare tutti i locali interni</a:t>
            </a:r>
            <a:endParaRPr lang="it-IT" sz="1400" dirty="0">
              <a:solidFill>
                <a:schemeClr val="accent3">
                  <a:lumMod val="50000"/>
                </a:schemeClr>
              </a:solidFill>
              <a:latin typeface="Aharoni" panose="02010803020104030203" pitchFamily="2" charset="-79"/>
              <a:cs typeface="Aharoni" panose="02010803020104030203" pitchFamily="2" charset="-79"/>
            </a:endParaRPr>
          </a:p>
        </p:txBody>
      </p:sp>
      <p:pic>
        <p:nvPicPr>
          <p:cNvPr id="1028" name="Picture 4" descr="http://3.bp.blogspot.com/_Ti4ZBq0PynM/TK4dbroazRI/AAAAAAAAACE/GD6W49oPgAM/s1600/tossic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 y="36595"/>
            <a:ext cx="1595952" cy="131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24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292263" y="176881"/>
            <a:ext cx="10715356" cy="1600859"/>
          </a:xfrm>
        </p:spPr>
        <p:txBody>
          <a:bodyPr>
            <a:normAutofit/>
          </a:bodyPr>
          <a:lstStyle/>
          <a:p>
            <a:pPr algn="ctr"/>
            <a:r>
              <a:rPr lang="it-IT" sz="2800" dirty="0" smtClean="0">
                <a:ln w="28575">
                  <a:solidFill>
                    <a:schemeClr val="tx1"/>
                  </a:solidFill>
                </a:ln>
                <a:solidFill>
                  <a:srgbClr val="FFC000"/>
                </a:solidFill>
                <a:latin typeface="Aharoni" panose="02010803020104030203" pitchFamily="2" charset="-79"/>
                <a:cs typeface="Aharoni" panose="02010803020104030203" pitchFamily="2" charset="-79"/>
              </a:rPr>
              <a:t>Rischio incendio</a:t>
            </a:r>
            <a:r>
              <a:rPr lang="it-IT" sz="1600" dirty="0" smtClean="0">
                <a:ln w="28575">
                  <a:solidFill>
                    <a:schemeClr val="tx1"/>
                  </a:solidFill>
                </a:ln>
                <a:solidFill>
                  <a:srgbClr val="FFC000"/>
                </a:solidFill>
                <a:latin typeface="Aharoni" panose="02010803020104030203" pitchFamily="2" charset="-79"/>
                <a:cs typeface="Aharoni" panose="02010803020104030203" pitchFamily="2" charset="-79"/>
              </a:rPr>
              <a:t/>
            </a:r>
            <a:br>
              <a:rPr lang="it-IT" sz="1600" dirty="0" smtClean="0">
                <a:ln w="28575">
                  <a:solidFill>
                    <a:schemeClr val="tx1"/>
                  </a:solidFill>
                </a:ln>
                <a:solidFill>
                  <a:srgbClr val="FFC000"/>
                </a:solidFill>
                <a:latin typeface="Aharoni" panose="02010803020104030203" pitchFamily="2" charset="-79"/>
                <a:cs typeface="Aharoni" panose="02010803020104030203" pitchFamily="2" charset="-79"/>
              </a:rPr>
            </a:br>
            <a:r>
              <a:rPr lang="it-IT" sz="1600" dirty="0" err="1" smtClean="0">
                <a:solidFill>
                  <a:srgbClr val="C00000"/>
                </a:solidFill>
                <a:latin typeface="Aharoni" panose="02010803020104030203" pitchFamily="2" charset="-79"/>
                <a:cs typeface="Aharoni" panose="02010803020104030203" pitchFamily="2" charset="-79"/>
              </a:rPr>
              <a:t>e’</a:t>
            </a:r>
            <a:r>
              <a:rPr lang="it-IT" sz="1600" dirty="0" smtClean="0">
                <a:solidFill>
                  <a:srgbClr val="C00000"/>
                </a:solidFill>
                <a:latin typeface="Aharoni" panose="02010803020104030203" pitchFamily="2" charset="-79"/>
                <a:cs typeface="Aharoni" panose="02010803020104030203" pitchFamily="2" charset="-79"/>
              </a:rPr>
              <a:t> presente,  nel  nostro territorio, il  rischio di incendi boschivi che tuttavia  possono verificarsi  anche all’interno del centro abitato.</a:t>
            </a:r>
            <a:br>
              <a:rPr lang="it-IT" sz="1600" dirty="0" smtClean="0">
                <a:solidFill>
                  <a:srgbClr val="C00000"/>
                </a:solidFill>
                <a:latin typeface="Aharoni" panose="02010803020104030203" pitchFamily="2" charset="-79"/>
                <a:cs typeface="Aharoni" panose="02010803020104030203" pitchFamily="2" charset="-79"/>
              </a:rPr>
            </a:br>
            <a:r>
              <a:rPr lang="it-IT" sz="1600" dirty="0" smtClean="0">
                <a:solidFill>
                  <a:srgbClr val="C00000"/>
                </a:solidFill>
                <a:latin typeface="Aharoni" panose="02010803020104030203" pitchFamily="2" charset="-79"/>
                <a:cs typeface="Aharoni" panose="02010803020104030203" pitchFamily="2" charset="-79"/>
              </a:rPr>
              <a:t>  essi se non controllati tempestivamente possono assumere dimensioni di rischio elevato per la pubblica </a:t>
            </a:r>
            <a:r>
              <a:rPr lang="it-IT" sz="1600" dirty="0" err="1" smtClean="0">
                <a:solidFill>
                  <a:srgbClr val="C00000"/>
                </a:solidFill>
                <a:latin typeface="Aharoni" panose="02010803020104030203" pitchFamily="2" charset="-79"/>
                <a:cs typeface="Aharoni" panose="02010803020104030203" pitchFamily="2" charset="-79"/>
              </a:rPr>
              <a:t>incolumita’</a:t>
            </a:r>
            <a:endParaRPr lang="it-IT" sz="1600" dirty="0">
              <a:solidFill>
                <a:srgbClr val="C00000"/>
              </a:solidFill>
              <a:latin typeface="Aharoni" panose="02010803020104030203" pitchFamily="2" charset="-79"/>
              <a:cs typeface="Aharoni" panose="02010803020104030203" pitchFamily="2" charset="-79"/>
            </a:endParaRPr>
          </a:p>
        </p:txBody>
      </p:sp>
      <p:sp>
        <p:nvSpPr>
          <p:cNvPr id="3" name="Sottotitolo 2"/>
          <p:cNvSpPr>
            <a:spLocks noGrp="1"/>
          </p:cNvSpPr>
          <p:nvPr>
            <p:ph type="subTitle" idx="1"/>
          </p:nvPr>
        </p:nvSpPr>
        <p:spPr>
          <a:xfrm rot="21420000">
            <a:off x="247338" y="1767671"/>
            <a:ext cx="10802547" cy="4279981"/>
          </a:xfrm>
          <a:solidFill>
            <a:srgbClr val="FFCCFF"/>
          </a:solidFill>
        </p:spPr>
        <p:txBody>
          <a:bodyPr/>
          <a:lstStyle/>
          <a:p>
            <a:pPr algn="l"/>
            <a:r>
              <a:rPr lang="it-IT" sz="2000" dirty="0" smtClean="0">
                <a:solidFill>
                  <a:srgbClr val="002060"/>
                </a:solidFill>
                <a:latin typeface="Aharoni" panose="02010803020104030203" pitchFamily="2" charset="-79"/>
                <a:cs typeface="Aharoni" panose="02010803020104030203" pitchFamily="2" charset="-79"/>
              </a:rPr>
              <a:t>Norme di comportamento</a:t>
            </a:r>
          </a:p>
          <a:p>
            <a:pPr marL="342900" indent="-342900" algn="l">
              <a:buFont typeface="+mj-lt"/>
              <a:buAutoNum type="arabicPeriod"/>
            </a:pPr>
            <a:r>
              <a:rPr lang="it-IT" sz="1200" dirty="0" smtClean="0">
                <a:solidFill>
                  <a:schemeClr val="tx1"/>
                </a:solidFill>
                <a:latin typeface="Aharoni" panose="02010803020104030203" pitchFamily="2" charset="-79"/>
                <a:cs typeface="Aharoni" panose="02010803020104030203" pitchFamily="2" charset="-79"/>
              </a:rPr>
              <a:t>Avvisare i vigili del fuoco utilizzando l’apposito numero 115</a:t>
            </a:r>
          </a:p>
          <a:p>
            <a:pPr marL="342900" indent="-342900" algn="l">
              <a:buFont typeface="+mj-lt"/>
              <a:buAutoNum type="arabicPeriod"/>
            </a:pPr>
            <a:r>
              <a:rPr lang="it-IT" sz="1200" dirty="0" smtClean="0">
                <a:solidFill>
                  <a:schemeClr val="tx1"/>
                </a:solidFill>
                <a:latin typeface="Aharoni" panose="02010803020104030203" pitchFamily="2" charset="-79"/>
                <a:cs typeface="Aharoni" panose="02010803020104030203" pitchFamily="2" charset="-79"/>
              </a:rPr>
              <a:t>Far intervenire il comando di polizia locale per circoscrivere  l’area interessata  e concorrere  all’eventuale sgombero delle persone dai locali investiti dal fuoco.</a:t>
            </a:r>
          </a:p>
          <a:p>
            <a:pPr marL="342900" indent="-342900" algn="l">
              <a:buFont typeface="+mj-lt"/>
              <a:buAutoNum type="arabicPeriod"/>
            </a:pPr>
            <a:r>
              <a:rPr lang="it-IT" sz="1200" dirty="0" smtClean="0">
                <a:solidFill>
                  <a:schemeClr val="tx1"/>
                </a:solidFill>
                <a:latin typeface="Aharoni" panose="02010803020104030203" pitchFamily="2" charset="-79"/>
                <a:cs typeface="Aharoni" panose="02010803020104030203" pitchFamily="2" charset="-79"/>
              </a:rPr>
              <a:t> nelle scuole e </a:t>
            </a:r>
            <a:r>
              <a:rPr lang="it-IT" sz="1200" dirty="0">
                <a:solidFill>
                  <a:schemeClr val="tx1"/>
                </a:solidFill>
                <a:latin typeface="Aharoni" panose="02010803020104030203" pitchFamily="2" charset="-79"/>
                <a:cs typeface="Aharoni" panose="02010803020104030203" pitchFamily="2" charset="-79"/>
              </a:rPr>
              <a:t> </a:t>
            </a:r>
            <a:r>
              <a:rPr lang="it-IT" sz="1200" dirty="0" smtClean="0">
                <a:solidFill>
                  <a:schemeClr val="tx1"/>
                </a:solidFill>
                <a:latin typeface="Aharoni" panose="02010803020104030203" pitchFamily="2" charset="-79"/>
                <a:cs typeface="Aharoni" panose="02010803020104030203" pitchFamily="2" charset="-79"/>
              </a:rPr>
              <a:t>nei pubblici uffici Seguire le indicazioni   di evacuazione fornite dai preposti  alla sicurezza</a:t>
            </a:r>
          </a:p>
          <a:p>
            <a:pPr marL="342900" indent="-342900" algn="l">
              <a:buFont typeface="+mj-lt"/>
              <a:buAutoNum type="arabicPeriod"/>
            </a:pPr>
            <a:r>
              <a:rPr lang="it-IT" sz="1100" dirty="0" smtClean="0">
                <a:solidFill>
                  <a:schemeClr val="tx1"/>
                </a:solidFill>
                <a:latin typeface="Aharoni" panose="02010803020104030203" pitchFamily="2" charset="-79"/>
                <a:cs typeface="Aharoni" panose="02010803020104030203" pitchFamily="2" charset="-79"/>
              </a:rPr>
              <a:t>Cercare </a:t>
            </a:r>
            <a:r>
              <a:rPr lang="it-IT" sz="1100" dirty="0">
                <a:solidFill>
                  <a:schemeClr val="tx1"/>
                </a:solidFill>
                <a:latin typeface="Aharoni" panose="02010803020104030203" pitchFamily="2" charset="-79"/>
                <a:cs typeface="Aharoni" panose="02010803020104030203" pitchFamily="2" charset="-79"/>
              </a:rPr>
              <a:t>di restare calmi e dirigersi verso l'uscita di sicurezza con passo </a:t>
            </a:r>
            <a:r>
              <a:rPr lang="it-IT" sz="1100" dirty="0" smtClean="0">
                <a:solidFill>
                  <a:schemeClr val="tx1"/>
                </a:solidFill>
                <a:latin typeface="Aharoni" panose="02010803020104030203" pitchFamily="2" charset="-79"/>
                <a:cs typeface="Aharoni" panose="02010803020104030203" pitchFamily="2" charset="-79"/>
              </a:rPr>
              <a:t>veloce</a:t>
            </a:r>
          </a:p>
          <a:p>
            <a:pPr marL="342900" indent="-342900" algn="l">
              <a:buFont typeface="+mj-lt"/>
              <a:buAutoNum type="arabicPeriod"/>
            </a:pPr>
            <a:r>
              <a:rPr lang="it-IT" sz="1100" dirty="0" smtClean="0">
                <a:solidFill>
                  <a:schemeClr val="tx1"/>
                </a:solidFill>
                <a:latin typeface="Aharoni" panose="02010803020104030203" pitchFamily="2" charset="-79"/>
                <a:cs typeface="Aharoni" panose="02010803020104030203" pitchFamily="2" charset="-79"/>
              </a:rPr>
              <a:t> </a:t>
            </a:r>
            <a:r>
              <a:rPr lang="it-IT" sz="1100" dirty="0">
                <a:solidFill>
                  <a:schemeClr val="tx1"/>
                </a:solidFill>
                <a:latin typeface="Aharoni" panose="02010803020104030203" pitchFamily="2" charset="-79"/>
                <a:cs typeface="Aharoni" panose="02010803020104030203" pitchFamily="2" charset="-79"/>
              </a:rPr>
              <a:t>Non accendere la luce, anche se è </a:t>
            </a:r>
            <a:r>
              <a:rPr lang="it-IT" sz="1100" dirty="0" smtClean="0">
                <a:solidFill>
                  <a:schemeClr val="tx1"/>
                </a:solidFill>
                <a:latin typeface="Aharoni" panose="02010803020104030203" pitchFamily="2" charset="-79"/>
                <a:cs typeface="Aharoni" panose="02010803020104030203" pitchFamily="2" charset="-79"/>
              </a:rPr>
              <a:t>buio</a:t>
            </a:r>
          </a:p>
          <a:p>
            <a:pPr marL="342900" indent="-342900" algn="l">
              <a:buFont typeface="+mj-lt"/>
              <a:buAutoNum type="arabicPeriod"/>
            </a:pPr>
            <a:r>
              <a:rPr lang="it-IT" sz="1100" dirty="0" smtClean="0">
                <a:solidFill>
                  <a:schemeClr val="tx1"/>
                </a:solidFill>
                <a:latin typeface="Aharoni" panose="02010803020104030203" pitchFamily="2" charset="-79"/>
                <a:cs typeface="Aharoni" panose="02010803020104030203" pitchFamily="2" charset="-79"/>
              </a:rPr>
              <a:t>Evitare </a:t>
            </a:r>
            <a:r>
              <a:rPr lang="it-IT" sz="1100" dirty="0">
                <a:solidFill>
                  <a:schemeClr val="tx1"/>
                </a:solidFill>
                <a:latin typeface="Aharoni" panose="02010803020104030203" pitchFamily="2" charset="-79"/>
                <a:cs typeface="Aharoni" panose="02010803020104030203" pitchFamily="2" charset="-79"/>
              </a:rPr>
              <a:t>di prendere gli ascensori perché potrebbero bloccarsi nel caso dovesse mancare la corrente; la tromba dell'ascensore, poi, potrebbe comportarsi come un camino, risucchiando le </a:t>
            </a:r>
            <a:r>
              <a:rPr lang="it-IT" sz="1100" dirty="0" smtClean="0">
                <a:solidFill>
                  <a:schemeClr val="tx1"/>
                </a:solidFill>
                <a:latin typeface="Aharoni" panose="02010803020104030203" pitchFamily="2" charset="-79"/>
                <a:cs typeface="Aharoni" panose="02010803020104030203" pitchFamily="2" charset="-79"/>
              </a:rPr>
              <a:t>fiamme</a:t>
            </a:r>
          </a:p>
          <a:p>
            <a:pPr marL="342900" indent="-342900" algn="l">
              <a:buFont typeface="+mj-lt"/>
              <a:buAutoNum type="arabicPeriod"/>
            </a:pPr>
            <a:r>
              <a:rPr lang="it-IT" sz="1100" dirty="0" smtClean="0">
                <a:solidFill>
                  <a:schemeClr val="tx1"/>
                </a:solidFill>
                <a:latin typeface="Aharoni" panose="02010803020104030203" pitchFamily="2" charset="-79"/>
                <a:cs typeface="Aharoni" panose="02010803020104030203" pitchFamily="2" charset="-79"/>
              </a:rPr>
              <a:t> </a:t>
            </a:r>
            <a:r>
              <a:rPr lang="it-IT" sz="1100" dirty="0">
                <a:solidFill>
                  <a:schemeClr val="tx1"/>
                </a:solidFill>
                <a:latin typeface="Aharoni" panose="02010803020104030203" pitchFamily="2" charset="-79"/>
                <a:cs typeface="Aharoni" panose="02010803020104030203" pitchFamily="2" charset="-79"/>
              </a:rPr>
              <a:t>Se c'è fumo, coprire la bocca e il naso con un panno o un asciugamano bagnato e stare vicini al pavimento (il fumo va verso l'alto); Le esalazioni una volta inalate portano disorientamento e confusione, </a:t>
            </a:r>
            <a:r>
              <a:rPr lang="it-IT" sz="1100" dirty="0" smtClean="0">
                <a:solidFill>
                  <a:schemeClr val="tx1"/>
                </a:solidFill>
                <a:latin typeface="Aharoni" panose="02010803020104030203" pitchFamily="2" charset="-79"/>
                <a:cs typeface="Aharoni" panose="02010803020104030203" pitchFamily="2" charset="-79"/>
              </a:rPr>
              <a:t> per orientarsi è </a:t>
            </a:r>
            <a:r>
              <a:rPr lang="it-IT" sz="1100" dirty="0">
                <a:solidFill>
                  <a:schemeClr val="tx1"/>
                </a:solidFill>
                <a:latin typeface="Aharoni" panose="02010803020104030203" pitchFamily="2" charset="-79"/>
                <a:cs typeface="Aharoni" panose="02010803020104030203" pitchFamily="2" charset="-79"/>
              </a:rPr>
              <a:t>bene camminare lungo una parete </a:t>
            </a:r>
            <a:endParaRPr lang="it-IT" sz="1100" dirty="0" smtClean="0">
              <a:solidFill>
                <a:schemeClr val="tx1"/>
              </a:solidFill>
              <a:latin typeface="Aharoni" panose="02010803020104030203" pitchFamily="2" charset="-79"/>
              <a:cs typeface="Aharoni" panose="02010803020104030203" pitchFamily="2" charset="-79"/>
            </a:endParaRPr>
          </a:p>
          <a:p>
            <a:pPr marL="342900" indent="-342900" algn="l">
              <a:buFont typeface="+mj-lt"/>
              <a:buAutoNum type="arabicPeriod"/>
            </a:pPr>
            <a:r>
              <a:rPr lang="it-IT" sz="1100" dirty="0" smtClean="0">
                <a:solidFill>
                  <a:schemeClr val="tx1"/>
                </a:solidFill>
                <a:latin typeface="Aharoni" panose="02010803020104030203" pitchFamily="2" charset="-79"/>
                <a:cs typeface="Aharoni" panose="02010803020104030203" pitchFamily="2" charset="-79"/>
              </a:rPr>
              <a:t>Se </a:t>
            </a:r>
            <a:r>
              <a:rPr lang="it-IT" sz="1100" dirty="0">
                <a:solidFill>
                  <a:schemeClr val="tx1"/>
                </a:solidFill>
                <a:latin typeface="Aharoni" panose="02010803020104030203" pitchFamily="2" charset="-79"/>
                <a:cs typeface="Aharoni" panose="02010803020104030203" pitchFamily="2" charset="-79"/>
              </a:rPr>
              <a:t>toccando una maniglia e una porta queste risultassero calde, è il segno di un incendio dietro di essa, non </a:t>
            </a:r>
            <a:r>
              <a:rPr lang="it-IT" sz="1100" dirty="0" smtClean="0">
                <a:solidFill>
                  <a:schemeClr val="tx1"/>
                </a:solidFill>
                <a:latin typeface="Aharoni" panose="02010803020104030203" pitchFamily="2" charset="-79"/>
                <a:cs typeface="Aharoni" panose="02010803020104030203" pitchFamily="2" charset="-79"/>
              </a:rPr>
              <a:t>aprirla</a:t>
            </a:r>
          </a:p>
          <a:p>
            <a:pPr marL="342900" indent="-342900" algn="l">
              <a:buFont typeface="+mj-lt"/>
              <a:buAutoNum type="arabicPeriod"/>
            </a:pPr>
            <a:r>
              <a:rPr lang="it-IT" sz="1100" dirty="0" smtClean="0">
                <a:solidFill>
                  <a:schemeClr val="tx1"/>
                </a:solidFill>
                <a:latin typeface="Aharoni" panose="02010803020104030203" pitchFamily="2" charset="-79"/>
                <a:cs typeface="Aharoni" panose="02010803020104030203" pitchFamily="2" charset="-79"/>
              </a:rPr>
              <a:t> </a:t>
            </a:r>
            <a:r>
              <a:rPr lang="it-IT" sz="1100" dirty="0">
                <a:solidFill>
                  <a:schemeClr val="tx1"/>
                </a:solidFill>
                <a:latin typeface="Aharoni" panose="02010803020104030203" pitchFamily="2" charset="-79"/>
                <a:cs typeface="Aharoni" panose="02010803020104030203" pitchFamily="2" charset="-79"/>
              </a:rPr>
              <a:t>Se non si riesce ad uscire dalla casa o dall'edificio, cercare una stanza con finestra, chiudere la porta, aprire la finestra e chiedere </a:t>
            </a:r>
            <a:r>
              <a:rPr lang="it-IT" sz="1100" dirty="0" smtClean="0">
                <a:solidFill>
                  <a:schemeClr val="tx1"/>
                </a:solidFill>
                <a:latin typeface="Aharoni" panose="02010803020104030203" pitchFamily="2" charset="-79"/>
                <a:cs typeface="Aharoni" panose="02010803020104030203" pitchFamily="2" charset="-79"/>
              </a:rPr>
              <a:t>aiuto</a:t>
            </a:r>
          </a:p>
        </p:txBody>
      </p:sp>
      <p:pic>
        <p:nvPicPr>
          <p:cNvPr id="4098" name="Picture 2" descr="http://www.circmad.altervista.org/joomla/images/evacuazion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829" y="5731098"/>
            <a:ext cx="2742171" cy="112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17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312473" y="176352"/>
            <a:ext cx="10715356" cy="2373206"/>
          </a:xfrm>
        </p:spPr>
        <p:txBody>
          <a:bodyPr>
            <a:normAutofit/>
          </a:bodyPr>
          <a:lstStyle/>
          <a:p>
            <a:pPr algn="ctr"/>
            <a:r>
              <a:rPr lang="it-IT" sz="3600" dirty="0" smtClean="0">
                <a:ln w="28575">
                  <a:solidFill>
                    <a:schemeClr val="tx1"/>
                  </a:solidFill>
                </a:ln>
                <a:solidFill>
                  <a:srgbClr val="FFC000"/>
                </a:solidFill>
                <a:latin typeface="Aharoni" panose="02010803020104030203" pitchFamily="2" charset="-79"/>
                <a:cs typeface="Aharoni" panose="02010803020104030203" pitchFamily="2" charset="-79"/>
              </a:rPr>
              <a:t>Rischio di black-out elettrico</a:t>
            </a:r>
            <a:br>
              <a:rPr lang="it-IT" sz="3600" dirty="0" smtClean="0">
                <a:ln w="28575">
                  <a:solidFill>
                    <a:schemeClr val="tx1"/>
                  </a:solidFill>
                </a:ln>
                <a:solidFill>
                  <a:srgbClr val="FFC000"/>
                </a:solidFill>
                <a:latin typeface="Aharoni" panose="02010803020104030203" pitchFamily="2" charset="-79"/>
                <a:cs typeface="Aharoni" panose="02010803020104030203" pitchFamily="2" charset="-79"/>
              </a:rPr>
            </a:br>
            <a:r>
              <a:rPr lang="it-IT" sz="3600" dirty="0" smtClean="0">
                <a:ln w="28575">
                  <a:solidFill>
                    <a:schemeClr val="tx1"/>
                  </a:solidFill>
                </a:ln>
                <a:solidFill>
                  <a:srgbClr val="FFC000"/>
                </a:solidFill>
                <a:latin typeface="Aharoni" panose="02010803020104030203" pitchFamily="2" charset="-79"/>
                <a:cs typeface="Aharoni" panose="02010803020104030203" pitchFamily="2" charset="-79"/>
              </a:rPr>
              <a:t/>
            </a:r>
            <a:br>
              <a:rPr lang="it-IT" sz="3600" dirty="0" smtClean="0">
                <a:ln w="28575">
                  <a:solidFill>
                    <a:schemeClr val="tx1"/>
                  </a:solidFill>
                </a:ln>
                <a:solidFill>
                  <a:srgbClr val="FFC000"/>
                </a:solidFill>
                <a:latin typeface="Aharoni" panose="02010803020104030203" pitchFamily="2" charset="-79"/>
                <a:cs typeface="Aharoni" panose="02010803020104030203" pitchFamily="2" charset="-79"/>
              </a:rPr>
            </a:br>
            <a:r>
              <a:rPr lang="it-IT" sz="1800" dirty="0" smtClean="0">
                <a:solidFill>
                  <a:srgbClr val="C00000"/>
                </a:solidFill>
                <a:latin typeface="Aharoni" panose="02010803020104030203" pitchFamily="2" charset="-79"/>
                <a:cs typeface="Aharoni" panose="02010803020104030203" pitchFamily="2" charset="-79"/>
              </a:rPr>
              <a:t> si intende una improvvisa e prolungata cessazione </a:t>
            </a:r>
            <a:br>
              <a:rPr lang="it-IT" sz="1800" dirty="0" smtClean="0">
                <a:solidFill>
                  <a:srgbClr val="C00000"/>
                </a:solidFill>
                <a:latin typeface="Aharoni" panose="02010803020104030203" pitchFamily="2" charset="-79"/>
                <a:cs typeface="Aharoni" panose="02010803020104030203" pitchFamily="2" charset="-79"/>
              </a:rPr>
            </a:br>
            <a:r>
              <a:rPr lang="it-IT" sz="1800" dirty="0" smtClean="0">
                <a:solidFill>
                  <a:srgbClr val="C00000"/>
                </a:solidFill>
                <a:latin typeface="Aharoni" panose="02010803020104030203" pitchFamily="2" charset="-79"/>
                <a:cs typeface="Aharoni" panose="02010803020104030203" pitchFamily="2" charset="-79"/>
              </a:rPr>
              <a:t>della fornitura di energia</a:t>
            </a:r>
            <a:br>
              <a:rPr lang="it-IT" sz="1800" dirty="0" smtClean="0">
                <a:solidFill>
                  <a:srgbClr val="C00000"/>
                </a:solidFill>
                <a:latin typeface="Aharoni" panose="02010803020104030203" pitchFamily="2" charset="-79"/>
                <a:cs typeface="Aharoni" panose="02010803020104030203" pitchFamily="2" charset="-79"/>
              </a:rPr>
            </a:br>
            <a:r>
              <a:rPr lang="it-IT" sz="1800" dirty="0" smtClean="0">
                <a:solidFill>
                  <a:srgbClr val="C00000"/>
                </a:solidFill>
                <a:latin typeface="Aharoni" panose="02010803020104030203" pitchFamily="2" charset="-79"/>
                <a:cs typeface="Aharoni" panose="02010803020104030203" pitchFamily="2" charset="-79"/>
              </a:rPr>
              <a:t> elettrica alle utenze, la causa </a:t>
            </a:r>
            <a:r>
              <a:rPr lang="it-IT" sz="1800" dirty="0" err="1" smtClean="0">
                <a:solidFill>
                  <a:srgbClr val="C00000"/>
                </a:solidFill>
                <a:latin typeface="Aharoni" panose="02010803020104030203" pitchFamily="2" charset="-79"/>
                <a:cs typeface="Aharoni" panose="02010803020104030203" pitchFamily="2" charset="-79"/>
              </a:rPr>
              <a:t>puo’</a:t>
            </a:r>
            <a:r>
              <a:rPr lang="it-IT" sz="1800" dirty="0" smtClean="0">
                <a:solidFill>
                  <a:srgbClr val="C00000"/>
                </a:solidFill>
                <a:latin typeface="Aharoni" panose="02010803020104030203" pitchFamily="2" charset="-79"/>
                <a:cs typeface="Aharoni" panose="02010803020104030203" pitchFamily="2" charset="-79"/>
              </a:rPr>
              <a:t> essere imputabile anche ad eventi calamitosi</a:t>
            </a:r>
            <a:endParaRPr lang="it-IT" sz="1800" dirty="0">
              <a:solidFill>
                <a:srgbClr val="C00000"/>
              </a:solidFill>
              <a:latin typeface="Aharoni" panose="02010803020104030203" pitchFamily="2" charset="-79"/>
              <a:cs typeface="Aharoni" panose="02010803020104030203" pitchFamily="2" charset="-79"/>
            </a:endParaRPr>
          </a:p>
        </p:txBody>
      </p:sp>
      <p:sp>
        <p:nvSpPr>
          <p:cNvPr id="3" name="Sottotitolo 2"/>
          <p:cNvSpPr>
            <a:spLocks noGrp="1"/>
          </p:cNvSpPr>
          <p:nvPr>
            <p:ph type="subTitle" idx="1"/>
          </p:nvPr>
        </p:nvSpPr>
        <p:spPr>
          <a:xfrm rot="21420000">
            <a:off x="282676" y="3043376"/>
            <a:ext cx="10802547" cy="3077148"/>
          </a:xfrm>
          <a:solidFill>
            <a:srgbClr val="FF9933"/>
          </a:solidFill>
        </p:spPr>
        <p:txBody>
          <a:bodyPr/>
          <a:lstStyle/>
          <a:p>
            <a:pPr algn="l"/>
            <a:r>
              <a:rPr lang="it-IT" sz="2400" dirty="0" smtClean="0">
                <a:solidFill>
                  <a:srgbClr val="002060"/>
                </a:solidFill>
                <a:latin typeface="Aharoni" panose="02010803020104030203" pitchFamily="2" charset="-79"/>
                <a:cs typeface="Aharoni" panose="02010803020104030203" pitchFamily="2" charset="-79"/>
              </a:rPr>
              <a:t>Norme di comportamento</a:t>
            </a:r>
          </a:p>
          <a:p>
            <a:pPr marL="342900" indent="-342900" algn="l">
              <a:buFont typeface="+mj-lt"/>
              <a:buAutoNum type="arabicPeriod"/>
            </a:pPr>
            <a:r>
              <a:rPr lang="it-IT" sz="1600" dirty="0" smtClean="0">
                <a:solidFill>
                  <a:schemeClr val="tx1"/>
                </a:solidFill>
                <a:latin typeface="Aharoni" panose="02010803020104030203" pitchFamily="2" charset="-79"/>
                <a:cs typeface="Aharoni" panose="02010803020104030203" pitchFamily="2" charset="-79"/>
              </a:rPr>
              <a:t>Avvisare le squadre di emergenza </a:t>
            </a:r>
            <a:r>
              <a:rPr lang="it-IT" sz="1600" dirty="0" err="1" smtClean="0">
                <a:solidFill>
                  <a:schemeClr val="tx1"/>
                </a:solidFill>
                <a:latin typeface="Aharoni" panose="02010803020104030203" pitchFamily="2" charset="-79"/>
                <a:cs typeface="Aharoni" panose="02010803020104030203" pitchFamily="2" charset="-79"/>
              </a:rPr>
              <a:t>dell’enel</a:t>
            </a:r>
            <a:r>
              <a:rPr lang="it-IT" sz="1600" dirty="0" smtClean="0">
                <a:solidFill>
                  <a:schemeClr val="tx1"/>
                </a:solidFill>
                <a:latin typeface="Aharoni" panose="02010803020104030203" pitchFamily="2" charset="-79"/>
                <a:cs typeface="Aharoni" panose="02010803020104030203" pitchFamily="2" charset="-79"/>
              </a:rPr>
              <a:t> utilizzando il numero verde 803500</a:t>
            </a:r>
          </a:p>
          <a:p>
            <a:pPr marL="342900" indent="-342900" algn="l">
              <a:buFont typeface="+mj-lt"/>
              <a:buAutoNum type="arabicPeriod"/>
            </a:pPr>
            <a:r>
              <a:rPr lang="it-IT" sz="1600" dirty="0" err="1" smtClean="0">
                <a:solidFill>
                  <a:schemeClr val="tx1"/>
                </a:solidFill>
                <a:latin typeface="Aharoni" panose="02010803020104030203" pitchFamily="2" charset="-79"/>
                <a:cs typeface="Aharoni" panose="02010803020104030203" pitchFamily="2" charset="-79"/>
              </a:rPr>
              <a:t>Infomare</a:t>
            </a:r>
            <a:r>
              <a:rPr lang="it-IT" sz="1600" dirty="0" smtClean="0">
                <a:solidFill>
                  <a:schemeClr val="tx1"/>
                </a:solidFill>
                <a:latin typeface="Aharoni" panose="02010803020104030203" pitchFamily="2" charset="-79"/>
                <a:cs typeface="Aharoni" panose="02010803020104030203" pitchFamily="2" charset="-79"/>
              </a:rPr>
              <a:t> il comando di polizia locale </a:t>
            </a:r>
            <a:r>
              <a:rPr lang="it-IT" sz="1600" dirty="0">
                <a:solidFill>
                  <a:schemeClr val="tx1"/>
                </a:solidFill>
                <a:latin typeface="Aharoni" panose="02010803020104030203" pitchFamily="2" charset="-79"/>
                <a:cs typeface="Aharoni" panose="02010803020104030203" pitchFamily="2" charset="-79"/>
              </a:rPr>
              <a:t> </a:t>
            </a:r>
            <a:r>
              <a:rPr lang="it-IT" sz="1600" dirty="0" smtClean="0">
                <a:solidFill>
                  <a:schemeClr val="tx1"/>
                </a:solidFill>
                <a:latin typeface="Aharoni" panose="02010803020104030203" pitchFamily="2" charset="-79"/>
                <a:cs typeface="Aharoni" panose="02010803020104030203" pitchFamily="2" charset="-79"/>
              </a:rPr>
              <a:t>per gli eventuali provvedimenti di competenza</a:t>
            </a:r>
          </a:p>
          <a:p>
            <a:pPr marL="342900" indent="-342900" algn="l">
              <a:buFont typeface="+mj-lt"/>
              <a:buAutoNum type="arabicPeriod"/>
            </a:pPr>
            <a:r>
              <a:rPr lang="it-IT" sz="1600" dirty="0" smtClean="0">
                <a:solidFill>
                  <a:schemeClr val="tx1"/>
                </a:solidFill>
                <a:latin typeface="Aharoni" panose="02010803020104030203" pitchFamily="2" charset="-79"/>
                <a:cs typeface="Aharoni" panose="02010803020104030203" pitchFamily="2" charset="-79"/>
              </a:rPr>
              <a:t>Se possibile non utilizzare il pc </a:t>
            </a:r>
            <a:r>
              <a:rPr lang="it-IT" sz="1600" dirty="0" err="1" smtClean="0">
                <a:solidFill>
                  <a:schemeClr val="tx1"/>
                </a:solidFill>
                <a:latin typeface="Aharoni" panose="02010803020104030203" pitchFamily="2" charset="-79"/>
                <a:cs typeface="Aharoni" panose="02010803020104030203" pitchFamily="2" charset="-79"/>
              </a:rPr>
              <a:t>perche</a:t>
            </a:r>
            <a:r>
              <a:rPr lang="it-IT" sz="1600" dirty="0" smtClean="0">
                <a:solidFill>
                  <a:schemeClr val="tx1"/>
                </a:solidFill>
                <a:latin typeface="Aharoni" panose="02010803020104030203" pitchFamily="2" charset="-79"/>
                <a:cs typeface="Aharoni" panose="02010803020104030203" pitchFamily="2" charset="-79"/>
              </a:rPr>
              <a:t>’ sbalzi di corrente potrebbero causare danni permanenti ad alcune </a:t>
            </a:r>
            <a:r>
              <a:rPr lang="it-IT" sz="1600" dirty="0">
                <a:solidFill>
                  <a:schemeClr val="tx1"/>
                </a:solidFill>
                <a:latin typeface="Aharoni" panose="02010803020104030203" pitchFamily="2" charset="-79"/>
                <a:cs typeface="Aharoni" panose="02010803020104030203" pitchFamily="2" charset="-79"/>
              </a:rPr>
              <a:t> </a:t>
            </a:r>
            <a:r>
              <a:rPr lang="it-IT" sz="1600" dirty="0" smtClean="0">
                <a:solidFill>
                  <a:schemeClr val="tx1"/>
                </a:solidFill>
                <a:latin typeface="Aharoni" panose="02010803020104030203" pitchFamily="2" charset="-79"/>
                <a:cs typeface="Aharoni" panose="02010803020104030203" pitchFamily="2" charset="-79"/>
              </a:rPr>
              <a:t>sue componenti</a:t>
            </a:r>
          </a:p>
          <a:p>
            <a:pPr marL="342900" indent="-342900" algn="l">
              <a:buFont typeface="+mj-lt"/>
              <a:buAutoNum type="arabicPeriod"/>
            </a:pPr>
            <a:r>
              <a:rPr lang="it-IT" sz="1600" dirty="0" smtClean="0">
                <a:solidFill>
                  <a:schemeClr val="tx1"/>
                </a:solidFill>
                <a:latin typeface="Aharoni" panose="02010803020104030203" pitchFamily="2" charset="-79"/>
                <a:cs typeface="Aharoni" panose="02010803020104030203" pitchFamily="2" charset="-79"/>
              </a:rPr>
              <a:t> se si </a:t>
            </a:r>
            <a:r>
              <a:rPr lang="it-IT" sz="1600" dirty="0" err="1" smtClean="0">
                <a:solidFill>
                  <a:schemeClr val="tx1"/>
                </a:solidFill>
                <a:latin typeface="Aharoni" panose="02010803020104030203" pitchFamily="2" charset="-79"/>
                <a:cs typeface="Aharoni" panose="02010803020104030203" pitchFamily="2" charset="-79"/>
              </a:rPr>
              <a:t>e’</a:t>
            </a:r>
            <a:r>
              <a:rPr lang="it-IT" sz="1600" dirty="0" smtClean="0">
                <a:solidFill>
                  <a:schemeClr val="tx1"/>
                </a:solidFill>
                <a:latin typeface="Aharoni" panose="02010803020104030203" pitchFamily="2" charset="-79"/>
                <a:cs typeface="Aharoni" panose="02010803020104030203" pitchFamily="2" charset="-79"/>
              </a:rPr>
              <a:t> fuori casa ,Fare attenzione agli incroci </a:t>
            </a:r>
            <a:r>
              <a:rPr lang="it-IT" sz="1600" dirty="0" err="1" smtClean="0">
                <a:solidFill>
                  <a:schemeClr val="tx1"/>
                </a:solidFill>
                <a:latin typeface="Aharoni" panose="02010803020104030203" pitchFamily="2" charset="-79"/>
                <a:cs typeface="Aharoni" panose="02010803020104030203" pitchFamily="2" charset="-79"/>
              </a:rPr>
              <a:t>perche</a:t>
            </a:r>
            <a:r>
              <a:rPr lang="it-IT" sz="1600" dirty="0" smtClean="0">
                <a:solidFill>
                  <a:schemeClr val="tx1"/>
                </a:solidFill>
                <a:latin typeface="Aharoni" panose="02010803020104030203" pitchFamily="2" charset="-79"/>
                <a:cs typeface="Aharoni" panose="02010803020104030203" pitchFamily="2" charset="-79"/>
              </a:rPr>
              <a:t>’ i semafori potrebbero non funzionare </a:t>
            </a:r>
          </a:p>
        </p:txBody>
      </p:sp>
    </p:spTree>
    <p:extLst>
      <p:ext uri="{BB962C8B-B14F-4D97-AF65-F5344CB8AC3E}">
        <p14:creationId xmlns:p14="http://schemas.microsoft.com/office/powerpoint/2010/main" val="1725489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565925" y="502325"/>
            <a:ext cx="10269879" cy="3175659"/>
          </a:xfrm>
        </p:spPr>
        <p:txBody>
          <a:bodyPr>
            <a:normAutofit/>
          </a:bodyPr>
          <a:lstStyle/>
          <a:p>
            <a:pPr algn="ctr"/>
            <a:r>
              <a:rPr lang="it-IT" sz="4400" dirty="0" smtClean="0">
                <a:ln w="28575">
                  <a:solidFill>
                    <a:schemeClr val="tx1"/>
                  </a:solidFill>
                </a:ln>
                <a:solidFill>
                  <a:srgbClr val="FF0000"/>
                </a:solidFill>
                <a:latin typeface="Aharoni" panose="02010803020104030203" pitchFamily="2" charset="-79"/>
                <a:cs typeface="Aharoni" panose="02010803020104030203" pitchFamily="2" charset="-79"/>
              </a:rPr>
              <a:t>Non avere paura della paura</a:t>
            </a:r>
            <a:br>
              <a:rPr lang="it-IT" sz="4400" dirty="0" smtClean="0">
                <a:ln w="28575">
                  <a:solidFill>
                    <a:schemeClr val="tx1"/>
                  </a:solidFill>
                </a:ln>
                <a:solidFill>
                  <a:srgbClr val="FF0000"/>
                </a:solidFill>
                <a:latin typeface="Aharoni" panose="02010803020104030203" pitchFamily="2" charset="-79"/>
                <a:cs typeface="Aharoni" panose="02010803020104030203" pitchFamily="2" charset="-79"/>
              </a:rPr>
            </a:br>
            <a:r>
              <a:rPr lang="it-IT" sz="4400" dirty="0" smtClean="0">
                <a:ln w="28575">
                  <a:solidFill>
                    <a:schemeClr val="tx1"/>
                  </a:solidFill>
                </a:ln>
                <a:solidFill>
                  <a:srgbClr val="00B0F0"/>
                </a:solidFill>
                <a:latin typeface="Aharoni" panose="02010803020104030203" pitchFamily="2" charset="-79"/>
                <a:cs typeface="Aharoni" panose="02010803020104030203" pitchFamily="2" charset="-79"/>
              </a:rPr>
              <a:t/>
            </a:r>
            <a:br>
              <a:rPr lang="it-IT" sz="4400" dirty="0" smtClean="0">
                <a:ln w="28575">
                  <a:solidFill>
                    <a:schemeClr val="tx1"/>
                  </a:solidFill>
                </a:ln>
                <a:solidFill>
                  <a:srgbClr val="00B0F0"/>
                </a:solidFill>
                <a:latin typeface="Aharoni" panose="02010803020104030203" pitchFamily="2" charset="-79"/>
                <a:cs typeface="Aharoni" panose="02010803020104030203" pitchFamily="2" charset="-79"/>
              </a:rPr>
            </a:br>
            <a:r>
              <a:rPr lang="it-IT" sz="4400" dirty="0" smtClean="0">
                <a:ln w="28575">
                  <a:solidFill>
                    <a:schemeClr val="tx1"/>
                  </a:solidFill>
                </a:ln>
                <a:solidFill>
                  <a:srgbClr val="00B0F0"/>
                </a:solidFill>
                <a:latin typeface="Aharoni" panose="02010803020104030203" pitchFamily="2" charset="-79"/>
                <a:cs typeface="Aharoni" panose="02010803020104030203" pitchFamily="2" charset="-79"/>
              </a:rPr>
              <a:t>nella  gestione dell’emergenza la collaborazione di ciascuno </a:t>
            </a:r>
            <a:br>
              <a:rPr lang="it-IT" sz="4400" dirty="0" smtClean="0">
                <a:ln w="28575">
                  <a:solidFill>
                    <a:schemeClr val="tx1"/>
                  </a:solidFill>
                </a:ln>
                <a:solidFill>
                  <a:srgbClr val="00B0F0"/>
                </a:solidFill>
                <a:latin typeface="Aharoni" panose="02010803020104030203" pitchFamily="2" charset="-79"/>
                <a:cs typeface="Aharoni" panose="02010803020104030203" pitchFamily="2" charset="-79"/>
              </a:rPr>
            </a:br>
            <a:r>
              <a:rPr lang="it-IT" sz="4400" dirty="0" err="1" smtClean="0">
                <a:ln w="28575">
                  <a:solidFill>
                    <a:schemeClr val="tx1"/>
                  </a:solidFill>
                </a:ln>
                <a:solidFill>
                  <a:srgbClr val="00B0F0"/>
                </a:solidFill>
                <a:latin typeface="Aharoni" panose="02010803020104030203" pitchFamily="2" charset="-79"/>
                <a:cs typeface="Aharoni" panose="02010803020104030203" pitchFamily="2" charset="-79"/>
              </a:rPr>
              <a:t>e’</a:t>
            </a:r>
            <a:r>
              <a:rPr lang="it-IT" sz="4400" dirty="0" smtClean="0">
                <a:ln w="28575">
                  <a:solidFill>
                    <a:schemeClr val="tx1"/>
                  </a:solidFill>
                </a:ln>
                <a:solidFill>
                  <a:srgbClr val="00B0F0"/>
                </a:solidFill>
                <a:latin typeface="Aharoni" panose="02010803020104030203" pitchFamily="2" charset="-79"/>
                <a:cs typeface="Aharoni" panose="02010803020104030203" pitchFamily="2" charset="-79"/>
              </a:rPr>
              <a:t> essenziale</a:t>
            </a:r>
            <a:endParaRPr lang="it-IT" sz="4400" dirty="0">
              <a:ln w="28575">
                <a:solidFill>
                  <a:schemeClr val="tx1"/>
                </a:solidFill>
              </a:ln>
              <a:solidFill>
                <a:srgbClr val="FF0000"/>
              </a:solidFill>
              <a:latin typeface="Aharoni" panose="02010803020104030203" pitchFamily="2" charset="-79"/>
              <a:cs typeface="Aharoni" panose="02010803020104030203" pitchFamily="2" charset="-79"/>
            </a:endParaRPr>
          </a:p>
        </p:txBody>
      </p:sp>
      <p:sp>
        <p:nvSpPr>
          <p:cNvPr id="5" name="Sottotitolo 4"/>
          <p:cNvSpPr>
            <a:spLocks noGrp="1"/>
          </p:cNvSpPr>
          <p:nvPr>
            <p:ph type="subTitle" idx="1"/>
          </p:nvPr>
        </p:nvSpPr>
        <p:spPr>
          <a:xfrm rot="21420000">
            <a:off x="1040655" y="4678691"/>
            <a:ext cx="9619225" cy="404794"/>
          </a:xfrm>
        </p:spPr>
        <p:txBody>
          <a:bodyPr/>
          <a:lstStyle/>
          <a:p>
            <a:endParaRPr lang="it-IT" sz="2400" dirty="0">
              <a:solidFill>
                <a:srgbClr val="002060"/>
              </a:solidFill>
              <a:latin typeface="Aharoni" panose="02010803020104030203" pitchFamily="2" charset="-79"/>
              <a:cs typeface="Aharoni" panose="02010803020104030203" pitchFamily="2" charset="-79"/>
            </a:endParaRPr>
          </a:p>
        </p:txBody>
      </p:sp>
      <p:pic>
        <p:nvPicPr>
          <p:cNvPr id="3074" name="Picture 2" descr="http://www.icgavirate.it/wordpress/wp-content/uploads/2015/10/sicurezza-scu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508" y="3451538"/>
            <a:ext cx="4108360" cy="3251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47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Template>
  <TotalTime>229</TotalTime>
  <Words>613</Words>
  <Application>Microsoft Office PowerPoint</Application>
  <PresentationFormat>Widescreen</PresentationFormat>
  <Paragraphs>46</Paragraphs>
  <Slides>9</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9</vt:i4>
      </vt:variant>
    </vt:vector>
  </HeadingPairs>
  <TitlesOfParts>
    <vt:vector size="18" baseType="lpstr">
      <vt:lpstr>Aharoni</vt:lpstr>
      <vt:lpstr>Akashi</vt:lpstr>
      <vt:lpstr>Arabic Typesetting</vt:lpstr>
      <vt:lpstr>Arial</vt:lpstr>
      <vt:lpstr>Berlin Sans FB Demi</vt:lpstr>
      <vt:lpstr>Bradley Hand ITC</vt:lpstr>
      <vt:lpstr>Britannic Bold</vt:lpstr>
      <vt:lpstr>Impact</vt:lpstr>
      <vt:lpstr>Evento</vt:lpstr>
      <vt:lpstr> cosa e’  il rischio </vt:lpstr>
      <vt:lpstr>La previsione  consiste nelle attivita’ di studio per  determinare   le cause  dei fenomeni calamitosi, la loro intensita’, le zone del territorio vulnerabili, ovvero, quali eventi possono manifestarsi sul territorio e quali danni possono provocare  La prevenzione</vt:lpstr>
      <vt:lpstr>Tipi di rischi </vt:lpstr>
      <vt:lpstr>Rischio idraulico  SI  intende la probabilità di subire conseguenze dannose a persone, cose ed animali in seguito all’esondazione di un corso di acqua.</vt:lpstr>
      <vt:lpstr>Rischio sismico il terremoto e’ un evento calamitoso di cui e’ difficile prevedere quando, come e dove potra’ verificarsi. nei  casi  piu’ gravi, il forte scuotimento della terra determina il crollo di edifici strutture.</vt:lpstr>
      <vt:lpstr>Rischio sostanze tossico-nocive il trasporto  di sostanze  pericolose e’ un evento non prevedibile  basti pensare al solo trasporto di gas gpl in autobotte per il rifornimento dei serbatoi ad uso privato per riscaldamento</vt:lpstr>
      <vt:lpstr>Rischio incendio e’ presente,  nel  nostro territorio, il  rischio di incendi boschivi che tuttavia  possono verificarsi  anche all’interno del centro abitato.   essi se non controllati tempestivamente possono assumere dimensioni di rischio elevato per la pubblica incolumita’</vt:lpstr>
      <vt:lpstr>Rischio di black-out elettrico   si intende una improvvisa e prolungata cessazione  della fornitura di energia  elettrica alle utenze, la causa puo’ essere imputabile anche ad eventi calamitosi</vt:lpstr>
      <vt:lpstr>Non avere paura della paura  nella  gestione dell’emergenza la collaborazione di ciascuno  e’ essenziale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piante I  cereali</dc:title>
  <dc:creator>ISTITUTOCOMPRENSIVO</dc:creator>
  <cp:lastModifiedBy>ISTITUTOCOMPRENSIVO</cp:lastModifiedBy>
  <cp:revision>31</cp:revision>
  <dcterms:created xsi:type="dcterms:W3CDTF">2016-03-29T08:26:30Z</dcterms:created>
  <dcterms:modified xsi:type="dcterms:W3CDTF">2016-03-31T18:59:46Z</dcterms:modified>
</cp:coreProperties>
</file>